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8" r:id="rId20"/>
    <p:sldId id="263" r:id="rId15"/>
    <p:sldId id="264" r:id="rId16"/>
    <p:sldId id="265" r:id="rId17"/>
    <p:sldId id="266" r:id="rId18"/>
    <p:sldId id="267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hyperlink" Target="https://howardmathematics.com" TargetMode="External"/><Relationship Id="rId4" Type="http://schemas.openxmlformats.org/officeDocument/2006/relationships/hyperlink" Target="https://mcintyremaths.org/applets/induction-coach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grid_9x2.1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9  Further induction III: induction in context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Proof  ·  ME2-12-01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apply mathematical induction in a range of contexts: recursive sequences, derivatives, trigonometric identities, the binomial theorem, logarithms and geometry.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182112" y="2167128"/>
            <a:ext cx="28712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prove a formula for a recursively defined sequence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prove results about derivatives and trigonometric products or sums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prove Pascal’s identity and the binomial theorem by induction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prove logarithm results and simple geometric results by induction</a:t>
            </a:r>
            <a:endParaRPr lang="en-AU" sz="1300" dirty="0"/>
          </a:p>
        </p:txBody>
      </p:sp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Suggested practice: 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4"/>
              </a:rPr>
              <a:t>Induction Coach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Part A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find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a₁ =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aₙ₊₁ = 3aₙ − 2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a₂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a₃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a₄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82296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Differentiate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differentiate the answer again.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Differentiate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xeˣ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then differentiate the answer again.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81737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terms of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sin2A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cos2A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terms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 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 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281178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sSup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+ cosθ = 2cos²θ/2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806190"/>
            <a:ext cx="402336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Recursive sequences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17320"/>
          </a:xfrm>
          <a:prstGeom prst="roundRect">
            <a:avLst>
              <a:gd name="adj" fmla="val 387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Proving a formula for a recursively defined sequence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sequence is defined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recursively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when each term is given in terms of earlier terms, e.g.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prove a formula for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check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assume the formula for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 then substitute it into the recursion to get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sequence is defined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recursively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when each term is given in terms of earlier terms, e.g.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a₁ =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aₙ₊₁ = 3aₙ − 2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prove a formula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check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assume the formula 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aₖ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;  then substitute it into the recursion to get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aₖ₊₁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3682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660904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if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then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660904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if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a₁ =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aₙ₊₁ = 3aₙ − 2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then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 = 3ⁿ⁻¹ + 1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7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18104"/>
            <a:ext cx="8229600" cy="15910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A recursive fraction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sequence is defined by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𝑢</m:t>
                        </m:r>
                      </m:e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𝑢</m:t>
                        </m:r>
                      </m:e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sSub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b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𝑢</m:t>
                        </m:r>
                      </m:e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𝑢</m:t>
                        </m:r>
                      </m:e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𝑢</m:t>
                        </m:r>
                      </m:e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make a conjecture for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𝑢</m:t>
                        </m:r>
                      </m:e>
                      <m:sub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prove it by induction.</a:t>
                </a:r>
                <a:endParaRPr lang="en-AU" sz="165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sequence is defined by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u₁ = 1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uₙ₊₁ = uₙ/(1 + uₙ)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u₂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u₃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u₄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make a conjecture for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uₙ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prove it by induction.</a:t>
                </a:r>
                <a:endParaRPr lang="en-AU" sz="1650" dirty="0"/>
              </a:p>
            </p:txBody>
          </p:sp>
        </mc:Fallback>
      </mc:AlternateContent>
      <p:pic>
        <p:nvPicPr>
          <p:cNvPr id="9" name="Picture 8" descr="grid_9.0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3352"/>
            <a:ext cx="8229600" cy="30358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 nested square root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2022 HSC Q13(b)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sequence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defined by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b>
                        </m:sSub>
                      </m:e>
                    </m:ra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sSup>
                              <m:e>
                                <m:r>
                                  <a:rPr lang="en-AU" sz="16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AU" sz="16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𝑛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60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+</m:t>
                                </m:r>
                                <m:r>
                                  <a:rPr lang="en-AU" sz="16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You may use 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4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4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r>
                          <a:rPr lang="en-AU" sz="14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e>
                    </m:rad>
                    <m:r>
                      <m:rPr>
                        <m:sty m:val="p"/>
                      </m:rPr>
                      <a:rPr lang="en-AU" sz="14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4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num>
                      <m:den>
                        <m:r>
                          <a:rPr lang="en-AU" sz="14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 for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4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4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 (warm-up (d)).</a:t>
                </a:r>
                <a:endParaRPr lang="en-AU" sz="14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sequence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defined by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a₁ = √2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aₙ₊₁ = √(2 + aₙ)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 = 2cos(π/(2ⁿ⁺¹))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You may use  </a:t>
                </a:r>
                <a:r>
                  <a:rPr lang="en-AU" sz="14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√(2 + 2cosθ) = 2cosθ/2</a:t>
                </a: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 for </a:t>
                </a:r>
                <a:r>
                  <a:rPr lang="en-AU" sz="14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0 ≤ θ ≤ π</a:t>
                </a: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 (warm-up (d)).</a:t>
                </a:r>
                <a:endParaRPr lang="en-AU" sz="1400" dirty="0"/>
              </a:p>
            </p:txBody>
          </p:sp>
        </mc:Fallback>
      </mc:AlternateContent>
      <p:pic>
        <p:nvPicPr>
          <p:cNvPr id="11" name="Picture 10" descr="grid_9.00x2.5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23160"/>
            <a:ext cx="82296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Induction with calculus and trigonometry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𝑑</m:t>
                        </m:r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sup>
                        </m:sSup>
                      </m:e>
                    </m:d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e>
                    </m:d>
                    <m:sSup>
                      <m:e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𝑒</m:t>
                        </m:r>
                      </m:e>
                      <m: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dⁿ/dxⁿ(xeˣ) = (x + n)eˣ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Fallback>
      </mc:AlternateContent>
      <p:pic>
        <p:nvPicPr>
          <p:cNvPr id="9" name="Picture 8" descr="grid_4.42x3.2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19072"/>
            <a:ext cx="4046220" cy="29900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for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5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⋯</m:t>
                    </m:r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55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5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m:rPr>
                            <m:sty m:val="p"/>
                          </m:rPr>
                          <a:rPr lang="en-AU" sz="15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sSup>
                              <m:e>
                                <m:r>
                                  <a:rPr lang="en-AU" sz="155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AU" sz="155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𝑛</m:t>
                                </m:r>
                              </m:sup>
                            </m:s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sSup>
                          <m:e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AU" sz="15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5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r>
                          <a:rPr lang="en-AU" sz="15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5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for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 x ≠ 0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 xcos2xcos4x⋯cos(2ⁿ⁻¹x) = (sin(2ⁿx))/(2ⁿsin x)</a:t>
                </a:r>
                <a:r>
                  <a:rPr lang="en-AU" sz="15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50" dirty="0"/>
              </a:p>
            </p:txBody>
          </p:sp>
        </mc:Fallback>
      </mc:AlternateContent>
      <p:pic>
        <p:nvPicPr>
          <p:cNvPr id="11" name="Picture 10" descr="grid_4.42x3.2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19072"/>
            <a:ext cx="4046220" cy="2990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A trigonometric sum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275588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275588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2019 HSC Q14(c)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cot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cot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csc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by induction that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14:m xmlns:m="http://schemas.openxmlformats.org/officeDocument/2006/math">
                  <m:oMath>
                    <m:nary>
                      <m:naryPr>
                        <m:chr m:val="∑"/>
                        <m:limLoc m:val="undOvr"/>
                        <m:subHide m:val="off"/>
                        <m:supHide m:val="off"/>
                      </m:naryPr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csc</m:t>
                        </m:r>
                      </m:e>
                    </m:nary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𝑟</m:t>
                            </m:r>
                          </m:sup>
                        </m:s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cot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cot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p>
                        </m:s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cot x − cot2x = cosec2x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prove by induction that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∑ᵣ₌₁ⁿcosec(2^rx) = cot x − cot(2ⁿx)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2.9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57400"/>
            <a:ext cx="822960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flaw  ·  What's missing?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FLAW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31520"/>
            <a:ext cx="822960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AU" sz="1400" b="0" i="0" dirty="0">
                <a:solidFill>
                  <a:srgbClr val="6B6B66"/>
                </a:solidFill>
                <a:latin typeface="Calibri"/>
                <a:cs typeface="Calibri"/>
              </a:rPr>
              <a:t>A student wrote this. Find the flaw, explain why it matters, then write a correct version.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If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b>
                          <m:e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a</m:t>
                            </m:r>
                          </m:e>
                          <m:sub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n</m:t>
                            </m:r>
                          </m:sub>
                        </m:sSub>
                      </m:e>
                    </m:ra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then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n</m:t>
                        </m:r>
                      </m:sub>
                    </m:sSub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 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π</m:t>
                        </m:r>
                      </m:num>
                      <m:den>
                        <m:sSup>
                          <m:e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n</m:t>
                            </m:r>
                          </m:sup>
                        </m:sSup>
                      </m:den>
                    </m:f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: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 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π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 Assume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</m:sub>
                    </m:sSub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 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π</m:t>
                        </m:r>
                      </m:num>
                      <m:den>
                        <m:sSup>
                          <m:e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k</m:t>
                            </m:r>
                          </m:sup>
                        </m:sSup>
                      </m:den>
                    </m:f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a</m:t>
                        </m:r>
                      </m:e>
                      <m:sub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k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 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π</m:t>
                            </m:r>
                          </m:num>
                          <m:den>
                            <m:sSup>
                              <m:e>
                                <m:r>
                                  <m:rPr>
                                    <m:sty m:val="p"/>
                                  </m:rPr>
                                  <a:rPr lang="en-AU" sz="140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AU" sz="14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k</m:t>
                                </m:r>
                              </m:sup>
                            </m:sSup>
                          </m:den>
                        </m:f>
                      </m:e>
                    </m:ra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1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sSup>
                          <m:e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cos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 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π</m:t>
                            </m:r>
                          </m:num>
                          <m:den>
                            <m:sSup>
                              <m:e>
                                <m:r>
                                  <m:rPr>
                                    <m:sty m:val="p"/>
                                  </m:rPr>
                                  <a:rPr lang="en-AU" sz="140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AU" sz="14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k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40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AU" sz="1400" b="0" i="0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1</m:t>
                                </m:r>
                              </m:sup>
                            </m:sSup>
                          </m:den>
                        </m:f>
                      </m:e>
                    </m:rad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 </m:t>
                    </m:r>
                    <m:f>
                      <m:fPr>
                        <m:type m:val="bar"/>
                      </m:fPr>
                      <m:num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π</m:t>
                        </m:r>
                      </m:num>
                      <m:den>
                        <m:sSup>
                          <m:e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en-AU" sz="14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k</m:t>
                            </m:r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en-AU" sz="14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Hence true for all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by induction.  □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051560"/>
                <a:ext cx="8229600" cy="1463040"/>
              </a:xfrm>
              <a:prstGeom prst="rect">
                <a:avLst/>
              </a:prstGeom>
              <a:solidFill>
                <a:srgbClr val="EEF1F6"/>
              </a:solidFill>
            </p:spPr>
            <p:txBody>
              <a:bodyPr wrap="square" lIns="109728" tIns="109728" rIns="109728" bIns="109728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Claim.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 If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a₁=0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and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aₙ₊₁=√(2+aₙ)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, then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aₙ=2cos π/2ⁿ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for all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n≥1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1.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n=1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: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2cos π/2=0=a₁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.  Assume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aₖ=2cos π/2ᵏ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2.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aₖ₊₁=√(2+2cos π/2ᵏ)=√(4cos² π/(2ᵏ⁺¹))=2cos π/(2ᵏ⁺¹)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3.  Hence true for all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n≥1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 xml:space="preserve"> by induction.  □</a:t>
                </a:r>
                <a:endParaRPr lang="en-AU" sz="1400" dirty="0"/>
              </a:p>
            </p:txBody>
          </p:sp>
        </mc:Fallback>
      </mc:AlternateContent>
      <p:pic>
        <p:nvPicPr>
          <p:cNvPr id="10" name="Picture 9" descr="gri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79192"/>
            <a:ext cx="8229600" cy="20025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Part B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Evaluate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6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What do you notice?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Evaluate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C(5, 2) + C(5, 3)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C(6, 3)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What do you notice?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82296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using Pascal’s triangle.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 + x)⁴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using Pascal’s triangle.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81737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as a single log of a product of two fractions.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ln(1 − 1/r²)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as a single log of a product of two fractions.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2811780"/>
            <a:ext cx="4023360" cy="9029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7200" y="3851910"/>
            <a:ext cx="4096511" cy="82981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(d)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How many diagonals does a hexagon have?</a:t>
            </a:r>
            <a:endParaRPr lang="en-AU" sz="1500" dirty="0"/>
          </a:p>
        </p:txBody>
      </p:sp>
      <p:pic>
        <p:nvPicPr>
          <p:cNvPr id="15" name="Picture 14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806190"/>
            <a:ext cx="402336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binomial theorem by induction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THEOREM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280160"/>
          </a:xfrm>
          <a:prstGeom prst="roundRect">
            <a:avLst>
              <a:gd name="adj" fmla="val 428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Pascal’s identity      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800" b="1" i="1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</m:num>
                          <m:den>
                            <m:r>
                              <a:rPr lang="en-AU" sz="1800" b="1" i="1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𝑟</m:t>
                            </m:r>
                            <m:r>
                              <m:rPr>
                                <m:sty m:val="p"/>
                              </m:rPr>
                              <a:rPr lang="en-AU" sz="1800" b="1" i="0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800" b="1" i="1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800" b="1" i="1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</m:num>
                          <m:den>
                            <m:r>
                              <a:rPr lang="en-AU" sz="1800" b="1" i="1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𝑟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noBar"/>
                          </m:fPr>
                          <m:num>
                            <m:r>
                              <a:rPr lang="en-AU" sz="1800" b="1" i="1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𝑘</m:t>
                            </m:r>
                            <m:r>
                              <m:rPr>
                                <m:sty m:val="p"/>
                              </m:rPr>
                              <a:rPr lang="en-AU" sz="1800" b="1" i="0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800" b="1" i="1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800" b="1" i="1">
                                <a:solidFill>
                                  <a:srgbClr val="1F2A44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,  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≤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Pascal’s identity      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C(k, r − 1) + C(k, r) = C(k + 1, r)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, 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1 ≤ r ≤ k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82295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Binomial theorem:    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bHide m:val="off"/>
                        <m:supHide m:val="off"/>
                      </m:naryPr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sub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f>
                              <m:fPr>
                                <m:type m:val="noBar"/>
                              </m:fPr>
                              <m:num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𝑟</m:t>
                                </m:r>
                              </m:den>
                            </m:f>
                          </m:e>
                        </m:d>
                      </m:e>
                    </m:nary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Pascal’s identity is the key step: it combines the coefficients of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from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82295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Binomial theorem: 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 + x)ⁿ = ∑ᵣ₌₀ⁿC(n, r)x^r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Pascal’s identity is the key step: it combines the coefficients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x^r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from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 + x)ᵏ ×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 + x)ᵏ × 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23113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4</a:t>
            </a:r>
            <a:endParaRPr lang="en-AU" sz="13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2523744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(a)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Prove Pascal’s identity using the factorial formula.          </a:t>
            </a:r>
            <a:r>
              <a:rPr lang="en-AU" sz="1500" b="1" i="0" dirty="0">
                <a:solidFill>
                  <a:srgbClr val="2C2C2A"/>
                </a:solidFill>
                <a:latin typeface="Calibri"/>
                <a:cs typeface="Calibri"/>
              </a:rPr>
              <a:t>(b)</a:t>
            </a:r>
            <a:r>
              <a:rPr lang="en-AU" sz="1500" b="0" i="0" dirty="0">
                <a:solidFill>
                  <a:srgbClr val="2C2C2A"/>
                </a:solidFill>
                <a:latin typeface="Calibri"/>
                <a:cs typeface="Calibri"/>
              </a:rPr>
              <a:t>  Prove the binomial theorem by induction.</a:t>
            </a:r>
            <a:endParaRPr lang="en-AU" sz="1500" dirty="0"/>
          </a:p>
        </p:txBody>
      </p:sp>
      <p:pic>
        <p:nvPicPr>
          <p:cNvPr id="13" name="Picture 12" descr="grid_4.42x1.9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35223"/>
            <a:ext cx="4046220" cy="1773936"/>
          </a:xfrm>
          <a:prstGeom prst="rect">
            <a:avLst/>
          </a:prstGeom>
        </p:spPr>
      </p:pic>
      <p:pic>
        <p:nvPicPr>
          <p:cNvPr id="14" name="Picture 13" descr="grid_4.42x1.9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2935223"/>
            <a:ext cx="4046220" cy="17739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Induction with logarithms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prove by induction that for positive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…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⋯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subHide m:val="off"/>
                        <m:supHide m:val="off"/>
                      </m:naryPr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ln</m:t>
                        </m:r>
                      </m:e>
                    </m:nary>
                    <m:sSub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Given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ln(ab) = ln a + ln 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prove by induction that for positive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a₁,…,aₙ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ln(a₁a₂⋯ aₙ) = ∑_(i = 1)ⁿln a_i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3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64792"/>
            <a:ext cx="4046220" cy="29443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for all integers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14:m xmlns:m="http://schemas.openxmlformats.org/officeDocument/2006/math">
                  <m:oMath>
                    <m:nary>
                      <m:naryPr>
                        <m:chr m:val="∑"/>
                        <m:limLoc m:val="undOvr"/>
                        <m:subHide m:val="off"/>
                        <m:supHide m:val="off"/>
                      </m:naryPr>
                      <m:sub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=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ln</m:t>
                        </m:r>
                      </m:e>
                    </m:nary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ln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by induction that for all integers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∑ᵣ₌₂ⁿln(1 − 1/r²) = ln((n + 1)/2n)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3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64792"/>
            <a:ext cx="4046220" cy="29443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Induction in geometry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a convex polygon with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sides has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𝑛</m:t>
                            </m:r>
                            <m:r>
                              <m:rPr>
                                <m:sty m:val="p"/>
                              </m:rPr>
                              <a:rPr lang="en-AU" sz="165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5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e>
                        </m:d>
                      </m:num>
                      <m:den>
                        <m:r>
                          <a:rPr lang="en-AU" sz="16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diagonals, for all integers </a:t>
                </a:r>
                <a14:m xmlns:m="http://schemas.openxmlformats.org/officeDocument/2006/math">
                  <m:oMath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5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Think: when a new vertex is added between two neighbouring vertices, which new diagonals appear?</a:t>
                </a:r>
                <a:endParaRPr lang="en-AU" sz="14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by induction that a convex polygon with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sides has 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(n(n − 3))/2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diagonals, for all integers 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3</a:t>
                </a:r>
                <a:r>
                  <a:rPr lang="en-AU" sz="16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5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4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Think: when a new vertex is added between two neighbouring vertices, which new diagonals appear?</a:t>
                </a:r>
                <a:endParaRPr lang="en-AU" sz="1400" dirty="0"/>
              </a:p>
            </p:txBody>
          </p:sp>
        </mc:Fallback>
      </mc:AlternateContent>
      <p:pic>
        <p:nvPicPr>
          <p:cNvPr id="9" name="Picture 8" descr="grid_9.0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3352"/>
            <a:ext cx="8229600" cy="30358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9  Further induction III: induction in context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sequence is defined by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Prove by induction that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𝑛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𝑛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sequence is defined by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a₁ = 5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aₙ₊₁ = 2aₙ − 3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Prove by induction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aₙ = 2ⁿ + 3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all integers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n ≥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8229600" cy="288035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9 · Further induction III: induction in context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