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6" r:id="rId18"/>
    <p:sldId id="265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hyperlink" Target="https://howardmathematics.com" TargetMode="External"/><Relationship Id="rId4" Type="http://schemas.openxmlformats.org/officeDocument/2006/relationships/hyperlink" Target="https://mcintyremaths.org/applets/induction-coach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grid_9x2.1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3000" b="1" i="0" dirty="0">
                <a:solidFill>
                  <a:srgbClr val="FFFFFF"/>
                </a:solidFill>
                <a:latin typeface="Calibri"/>
                <a:cs typeface="Calibri"/>
              </a:rPr>
              <a:t>Lesson 7  Further induction I: series and divisibility</a:t>
            </a:r>
            <a:endParaRPr lang="en-AU"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0" i="0" dirty="0">
                <a:solidFill>
                  <a:srgbClr val="E8A33D"/>
                </a:solidFill>
                <a:latin typeface="Calibri"/>
                <a:cs typeface="Calibri"/>
              </a:rPr>
              <a:t>Mathematics Extension 2  ·  Proof  ·  ME2-12-01</a:t>
            </a:r>
            <a:endParaRPr lang="en-AU" sz="1400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377440" cy="2971800"/>
          </a:xfrm>
          <a:prstGeom prst="roundRect">
            <a:avLst>
              <a:gd name="adj" fmla="val 2307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21792" y="1828800"/>
            <a:ext cx="204825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Learning intention</a:t>
            </a:r>
            <a:endParaRPr lang="en-A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21792" y="2167128"/>
            <a:ext cx="204825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To extend Extension 1 induction to harder series and divisibility results, including proofs that start later or step by 2.</a:t>
            </a:r>
            <a:endParaRPr lang="en-AU" sz="1300" dirty="0"/>
          </a:p>
        </p:txBody>
      </p:sp>
      <p:sp>
        <p:nvSpPr>
          <p:cNvPr id="8" name="Rounded Rectangle 7"/>
          <p:cNvSpPr/>
          <p:nvPr/>
        </p:nvSpPr>
        <p:spPr>
          <a:xfrm>
            <a:off x="3017520" y="1691640"/>
            <a:ext cx="3200400" cy="2971800"/>
          </a:xfrm>
          <a:prstGeom prst="roundRect">
            <a:avLst>
              <a:gd name="adj" fmla="val 1846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182112" y="1828800"/>
            <a:ext cx="28712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Success criteria  ·  I can…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define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</m:d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set out an induction proof with clear signposts and conclusions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series results written in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∑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notation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harder divisibility results by rewriting using the assumption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adapt the proof when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does not start at 1 or goes up in steps of 2</a:t>
                </a:r>
                <a:endParaRPr lang="en-AU" sz="13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define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P(n)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set out an induction proof with clear signposts and conclusions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series results written in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∑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notation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harder divisibility results by rewriting using the assumption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adapt the proof when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does not start at 1 or goes up in steps of 2</a:t>
                </a:r>
                <a:endParaRPr lang="en-AU" sz="1300" dirty="0"/>
              </a:p>
            </p:txBody>
          </p:sp>
        </mc:Fallback>
      </mc:AlternateContent>
      <p:sp>
        <p:nvSpPr>
          <p:cNvPr id="11" name="Rounded Rectangle 10"/>
          <p:cNvSpPr/>
          <p:nvPr/>
        </p:nvSpPr>
        <p:spPr>
          <a:xfrm>
            <a:off x="6400800" y="1691640"/>
            <a:ext cx="2286000" cy="2971800"/>
          </a:xfrm>
          <a:prstGeom prst="roundRect">
            <a:avLst>
              <a:gd name="adj" fmla="val 240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565392" y="1828800"/>
            <a:ext cx="19568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Activities &amp; tasks</a:t>
            </a:r>
            <a:endParaRPr lang="en-A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565392" y="2167128"/>
            <a:ext cx="195681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Howard’s 1000 Extension 2 Revision Questions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3"/>
              </a:rPr>
              <a:t>Suggested practice: Howard’s 1000 Extension 2 Revision Questions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4"/>
              </a:rPr>
              <a:t>Induction Coach</a:t>
            </a:r>
            <a:endParaRPr lang="en-AU" sz="1300" dirty="0"/>
          </a:p>
        </p:txBody>
      </p:sp>
      <p:cxnSp>
        <p:nvCxnSpPr>
          <p:cNvPr id="14" name="Connector 13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7  Further induction I: series and divisibility</a:t>
            </a:r>
            <a:endParaRPr lang="en-AU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</a:t>
            </a:r>
            <a:endParaRPr lang="en-AU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Warm-up  ·  Algebra for induction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WARM-UP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7  Further induction I: series and divisibility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2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427939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out the first three terms and the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 term of  </a:t>
                </a:r>
                <a14:m xmlns:m="http://schemas.openxmlformats.org/officeDocument/2006/math">
                  <m:oMath>
                    <m:nary>
                      <m:naryPr>
                        <m:chr m:val="∑"/>
                        <m:limLoc m:val="undOvr"/>
                        <m:subHide m:val="off"/>
                        <m:supHide m:val="off"/>
                      </m:naryPr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𝑟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=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𝑟</m:t>
                        </m:r>
                      </m:e>
                    </m:nary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𝑟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427939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out the first three terms and the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(k + 1)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 term of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∑ᵣ₌₁ⁿr(r + 1)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9" name="Picture 8" descr="grid_4.2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822960"/>
            <a:ext cx="384048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427939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Simplify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𝑘</m:t>
                            </m:r>
                            <m:r>
                              <m:rPr>
                                <m:sty m:val="p"/>
                              </m:rPr>
                              <a:rPr lang="en-AU" sz="15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e>
                        </m:d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𝑘</m:t>
                            </m:r>
                            <m:r>
                              <m:rPr>
                                <m:sty m:val="p"/>
                              </m:rPr>
                              <a:rPr lang="en-AU" sz="15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e>
                        </m:d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den>
                    </m:f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427939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Simplify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(k(k + 1)(k + 2))/3 + (k + 1)(k + 2)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4.2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1817370"/>
            <a:ext cx="384048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427939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Given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𝑀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write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terms of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𝑀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427939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Given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3ᵏ − 1 = 2M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write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3ᵏ⁺¹ − 1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terms of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M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4.2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2811780"/>
            <a:ext cx="384048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427939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odd, what is the next odd integer?</a:t>
                </a:r>
                <a:endParaRPr lang="en-AU" sz="15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427939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k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odd, what is the next odd integer?</a:t>
                </a:r>
                <a:endParaRPr lang="en-AU" sz="1500" dirty="0"/>
              </a:p>
            </p:txBody>
          </p:sp>
        </mc:Fallback>
      </mc:AlternateContent>
      <p:pic>
        <p:nvPicPr>
          <p:cNvPr id="15" name="Picture 14" descr="grid_4.2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3806190"/>
            <a:ext cx="3840480" cy="9029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The induction template  ·  Using P(n)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METHOD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7  Further induction I: series and divisibility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3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3867912"/>
          </a:xfrm>
          <a:prstGeom prst="roundRect">
            <a:avLst>
              <a:gd name="adj" fmla="val 1418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9560" cy="374903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7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r>
                      <a:rPr lang="en-AU" sz="1500" b="1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1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</m:d>
                  </m:oMath>
                </a14:m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be the statement: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… (write it out).</a:t>
                </a:r>
                <a:endParaRPr lang="en-AU" sz="1500" dirty="0"/>
              </a:p>
              <a:p>
                <a:pPr algn="l">
                  <a:spcAft>
                    <a:spcPts val="7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Step 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Show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 (or the first value). Evaluate each side separately.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∴ </a:t>
                </a:r>
                <a14:m xmlns:m="http://schemas.openxmlformats.org/officeDocument/2006/math">
                  <m:oMath>
                    <m:r>
                      <a:rPr lang="en-AU" sz="1500" b="1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1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</m:oMath>
                </a14:m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true.</a:t>
                </a:r>
                <a:endParaRPr lang="en-AU" sz="1500" dirty="0"/>
              </a:p>
              <a:p>
                <a:pPr algn="l">
                  <a:spcAft>
                    <a:spcPts val="7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Step 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Assume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 for some integer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Write the assumption out in full.</a:t>
                </a:r>
                <a:endParaRPr lang="en-AU" sz="1500" dirty="0"/>
              </a:p>
              <a:p>
                <a:pPr algn="l">
                  <a:spcAft>
                    <a:spcPts val="7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Step 3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Prove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true. Write what you need to show, and say where you use the assumption (“by the assumption”).</a:t>
                </a:r>
                <a:endParaRPr lang="en-AU" sz="1500" dirty="0"/>
              </a:p>
              <a:p>
                <a:pPr algn="l">
                  <a:spcAft>
                    <a:spcPts val="7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∴ </a:t>
                </a:r>
                <a14:m xmlns:m="http://schemas.openxmlformats.org/officeDocument/2006/math">
                  <m:oMath>
                    <m:r>
                      <a:rPr lang="en-AU" sz="1500" b="1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1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AU" sz="1500" b="1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1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</m:oMath>
                </a14:m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 whenever </a:t>
                </a:r>
                <a14:m xmlns:m="http://schemas.openxmlformats.org/officeDocument/2006/math">
                  <m:oMath>
                    <m:r>
                      <a:rPr lang="en-AU" sz="1500" b="1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1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</m:e>
                    </m:d>
                  </m:oMath>
                </a14:m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true.</a:t>
                </a:r>
                <a:endParaRPr lang="en-AU" sz="1500" dirty="0"/>
              </a:p>
              <a:p>
                <a:pPr algn="l">
                  <a:spcAft>
                    <a:spcPts val="7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Step 4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Conclude:  “Hence, by mathematical induction,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 for all integers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.”</a:t>
                </a:r>
                <a:endParaRPr lang="en-AU" sz="1500" dirty="0"/>
              </a:p>
              <a:p>
                <a:pPr algn="l">
                  <a:spcBef>
                    <a:spcPts val="600"/>
                  </a:spcBef>
                  <a:spcAft>
                    <a:spcPts val="7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Divisibility: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assumption as  expression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𝑑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𝑀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some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𝑀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∈</m:t>
                    </m:r>
                    <m:r>
                      <m:rPr>
                        <m:sty m:val="p"/>
                        <m:scr m:val="double-struck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Z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then substitute.</a:t>
                </a:r>
                <a:endParaRPr lang="en-AU" sz="1500" dirty="0"/>
              </a:p>
              <a:p>
                <a:pPr algn="l">
                  <a:spcBef>
                    <a:spcPts val="600"/>
                  </a:spcBef>
                  <a:spcAft>
                    <a:spcPts val="7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𝑆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</m:d>
                  </m:oMath>
                </a14:m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 can be used instead of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</m:d>
                  </m:oMath>
                </a14:m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 — for example when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 is already a polynomial in the question — or always, if you prefer.</a:t>
                </a:r>
                <a:endParaRPr lang="en-AU" sz="13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9560" cy="374903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7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P(n)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be the statement: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… (write it out).</a:t>
                </a:r>
                <a:endParaRPr lang="en-AU" sz="1500" dirty="0"/>
              </a:p>
              <a:p>
                <a:pPr algn="l">
                  <a:spcAft>
                    <a:spcPts val="7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Step 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Show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P(1)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 (or the first value). Evaluate each side separately.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∴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P(1)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true.</a:t>
                </a:r>
                <a:endParaRPr lang="en-AU" sz="1500" dirty="0"/>
              </a:p>
              <a:p>
                <a:pPr algn="l">
                  <a:spcAft>
                    <a:spcPts val="7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Step 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Assume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P(k)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 for some integer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k ≥ 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Write the assumption out in full.</a:t>
                </a:r>
                <a:endParaRPr lang="en-AU" sz="1500" dirty="0"/>
              </a:p>
              <a:p>
                <a:pPr algn="l">
                  <a:spcAft>
                    <a:spcPts val="7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Step 3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Prove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P(k + 1)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true. Write what you need to show, and say where you use the assumption (“by the assumption”).</a:t>
                </a:r>
                <a:endParaRPr lang="en-AU" sz="1500" dirty="0"/>
              </a:p>
              <a:p>
                <a:pPr algn="l">
                  <a:spcAft>
                    <a:spcPts val="7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∴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P(k + 1)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 whenever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P(k)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true.</a:t>
                </a:r>
                <a:endParaRPr lang="en-AU" sz="1500" dirty="0"/>
              </a:p>
              <a:p>
                <a:pPr algn="l">
                  <a:spcAft>
                    <a:spcPts val="7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Step 4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Conclude:  “Hence, by mathematical induction,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P(n)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true for all integers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.”</a:t>
                </a:r>
                <a:endParaRPr lang="en-AU" sz="1500" dirty="0"/>
              </a:p>
              <a:p>
                <a:pPr algn="l">
                  <a:spcBef>
                    <a:spcPts val="600"/>
                  </a:spcBef>
                  <a:spcAft>
                    <a:spcPts val="7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Divisibility: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assumption as  expression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= dM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some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M∈ℤ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then substitute.</a:t>
                </a:r>
                <a:endParaRPr lang="en-AU" sz="1500" dirty="0"/>
              </a:p>
              <a:p>
                <a:pPr algn="l">
                  <a:spcBef>
                    <a:spcPts val="600"/>
                  </a:spcBef>
                  <a:spcAft>
                    <a:spcPts val="700"/>
                  </a:spcAft>
                  <a:buNone/>
                </a:pPr>
                <a:r>
                  <a:rPr lang="en-AU" sz="1300" b="0" i="0" dirty="0">
                    <a:solidFill>
                      <a:srgbClr val="6B6B66"/>
                    </a:solidFill>
                    <a:latin typeface="Cambria"/>
                    <a:cs typeface="Cambria"/>
                  </a:rPr>
                  <a:t>S(n)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 can be used instead of 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mbria"/>
                    <a:cs typeface="Cambria"/>
                  </a:rPr>
                  <a:t>P(n)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 — for example when 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mbria"/>
                    <a:cs typeface="Cambria"/>
                  </a:rPr>
                  <a:t>P(x)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 is already a polynomial in the question — or always, if you prefer.</a:t>
                </a:r>
                <a:endParaRPr lang="en-AU" sz="1300" dirty="0"/>
              </a:p>
            </p:txBody>
          </p:sp>
        </mc:Fallback>
      </mc:AlternateContent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1  ·  Extension 1 recap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7  Further induction I: series and divisibility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4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mathematical induction that for all integers </a:t>
                </a:r>
                <a14:m xmlns:m="http://schemas.openxmlformats.org/officeDocument/2006/math">
                  <m:oMath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   </a:t>
                </a:r>
                <a14:m xmlns:m="http://schemas.openxmlformats.org/officeDocument/2006/math">
                  <m:oMath>
                    <m:nary>
                      <m:naryPr>
                        <m:chr m:val="∑"/>
                        <m:limLoc m:val="undOvr"/>
                        <m:subHide m:val="off"/>
                        <m:supHide m:val="off"/>
                      </m:naryPr>
                      <m:sub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𝑟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=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  <m:sup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𝑟</m:t>
                        </m:r>
                      </m:e>
                    </m:nary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𝑟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7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  <m:r>
                              <m:rPr>
                                <m:sty m:val="p"/>
                              </m:rPr>
                              <a:rPr lang="en-AU" sz="17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7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e>
                        </m:d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7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  <m:r>
                              <m:rPr>
                                <m:sty m:val="p"/>
                              </m:rPr>
                              <a:rPr lang="en-AU" sz="17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7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e>
                        </m:d>
                      </m:num>
                      <m:den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7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mathematical induction that for all integers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1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 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∑ᵣ₌₁ⁿr(r + 1) = (n(n + 1)(n + 2))/3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700" dirty="0"/>
              </a:p>
            </p:txBody>
          </p:sp>
        </mc:Fallback>
      </mc:AlternateContent>
      <p:pic>
        <p:nvPicPr>
          <p:cNvPr id="9" name="Picture 8" descr="grid_9.00x3.5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44752"/>
            <a:ext cx="8229600" cy="326440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2  ·  A series with fractions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7  Further induction I: series and divisibility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5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6400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for all integers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 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×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den>
                    </m:f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×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5</m:t>
                        </m:r>
                      </m:den>
                    </m:f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⋯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  <m:r>
                              <m:rPr>
                                <m:sty m:val="p"/>
                              </m:rPr>
                              <a:rPr lang="en-AU" sz="16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−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e>
                        </m:d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  <m:r>
                              <m:rPr>
                                <m:sty m:val="p"/>
                              </m:rPr>
                              <a:rPr lang="en-AU" sz="16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e>
                        </m:d>
                      </m:den>
                    </m:f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6400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for all integers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1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1/(1 × 3) + 1/(3 × 5) + ⋯ + 1/((2n − 1)(2n + 1)) = n/(2n + 1)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9.00x3.4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36192"/>
            <a:ext cx="8229600" cy="317296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3  ·  Divisibility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7  Further induction I: series and divisibility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6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5</m:t>
                        </m:r>
                      </m:e>
                      <m:sup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</m:sSup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divisible by 9 for all integers </a:t>
                </a:r>
                <a14:m xmlns:m="http://schemas.openxmlformats.org/officeDocument/2006/math">
                  <m:oMath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7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5²ⁿ + 3n − 1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divisible by 9 for all integers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1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700" dirty="0"/>
              </a:p>
            </p:txBody>
          </p:sp>
        </mc:Fallback>
      </mc:AlternateContent>
      <p:pic>
        <p:nvPicPr>
          <p:cNvPr id="9" name="Picture 8" descr="grid_9.00x3.6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53312"/>
            <a:ext cx="8229600" cy="335584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4  ·  Stepping by 2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7  Further induction I: series and divisibility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7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e>
                      <m:sup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</m:sSup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sSup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7</m:t>
                        </m:r>
                      </m:e>
                      <m:sup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divisible by 10 for all odd positive integers </a:t>
                </a:r>
                <a14:m xmlns:m="http://schemas.openxmlformats.org/officeDocument/2006/math">
                  <m:oMath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7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Think first: what is the first case? What is “the next case” after </a:t>
                </a:r>
                <a14:m xmlns:m="http://schemas.openxmlformats.org/officeDocument/2006/math">
                  <m:oMath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?</a:t>
                </a:r>
                <a:endParaRPr lang="en-AU" sz="17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3ⁿ + 7ⁿ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divisible by 10 for all odd positive integers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7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Think first: what is the first case? What is “the next case” after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= k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?</a:t>
                </a:r>
                <a:endParaRPr lang="en-AU" sz="1700" dirty="0"/>
              </a:p>
            </p:txBody>
          </p:sp>
        </mc:Fallback>
      </mc:AlternateContent>
      <p:pic>
        <p:nvPicPr>
          <p:cNvPr id="9" name="Picture 8" descr="grid_9.00x3.4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81912"/>
            <a:ext cx="8229600" cy="312724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5  ·  Two different powers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7  Further induction I: series and divisibility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8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7</m:t>
                        </m:r>
                      </m:e>
                      <m:sup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</m:sSup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sSup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e>
                      <m:sup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divisible by 4 for all integers </a:t>
                </a:r>
                <a14:m xmlns:m="http://schemas.openxmlformats.org/officeDocument/2006/math">
                  <m:oMath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7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7ⁿ − 3ⁿ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divisible by 4 for all integers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1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700" dirty="0"/>
              </a:p>
            </p:txBody>
          </p:sp>
        </mc:Fallback>
      </mc:AlternateContent>
      <p:pic>
        <p:nvPicPr>
          <p:cNvPr id="9" name="Picture 8" descr="grid_9.00x3.6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53312"/>
            <a:ext cx="8229600" cy="335584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Exam-style  ·  Induction, then an application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EXAM-STYLE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7  Further induction I: series and divisibility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9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by induction that for all integers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×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!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×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!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⋯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×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!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!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find the value of 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×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!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×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!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⋯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10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×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10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!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by induction that for all integers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1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 × 1! + 2 × 2! + ⋯ + n × n! = (n + 1)! − 1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find the value of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 × 1! + 2 × 2! + ⋯ + 10 × 10!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9.00x3.4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81912"/>
            <a:ext cx="8229600" cy="312724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Spot the flaw  ·  Induction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SPOT THE FLAW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7  Further induction I: series and divisibility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10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731520"/>
            <a:ext cx="8229600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en-AU" sz="1400" b="0" i="0" dirty="0">
                <a:solidFill>
                  <a:srgbClr val="6B6B66"/>
                </a:solidFill>
                <a:latin typeface="Calibri"/>
                <a:cs typeface="Calibri"/>
              </a:rPr>
              <a:t>A student wrote this. Find the flaw, explain why it matters, then write a correct version.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051560"/>
                <a:ext cx="8229600" cy="1463040"/>
              </a:xfrm>
              <a:prstGeom prst="rect">
                <a:avLst/>
              </a:prstGeom>
              <a:solidFill>
                <a:srgbClr val="EEF1F6"/>
              </a:solidFill>
            </p:spPr>
            <p:txBody>
              <a:bodyPr wrap="square" lIns="109728" tIns="109728" rIns="109728" bIns="109728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Claim.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n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is even for all integers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1.  Assume true for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k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: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k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k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M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for some integer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M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2.  For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k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: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(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k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sSup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)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(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k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)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(</m:t>
                    </m:r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k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k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)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k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M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(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k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)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3.  This is even, so it is true for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k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. Hence true for all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by induction.  □</a:t>
                </a:r>
                <a:endParaRPr lang="en-AU" sz="14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051560"/>
                <a:ext cx="8229600" cy="1463040"/>
              </a:xfrm>
              <a:prstGeom prst="rect">
                <a:avLst/>
              </a:prstGeom>
              <a:solidFill>
                <a:srgbClr val="EEF1F6"/>
              </a:solidFill>
            </p:spPr>
            <p:txBody>
              <a:bodyPr wrap="square" lIns="109728" tIns="109728" rIns="109728" bIns="109728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Claim.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n²+n+1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is even for all integers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n≥1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1.  Assume true for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n=k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: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k²+k+1=2M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for some integer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M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2.  For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n=k+1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: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(k+1)²+(k+1)+1=(k²+k+1)+2k+2=2M+2(k+1)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3.  This is even, so it is true for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n=k+1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. Hence true for all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n≥1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by induction.  □</a:t>
                </a:r>
                <a:endParaRPr lang="en-AU" sz="1400" dirty="0"/>
              </a:p>
            </p:txBody>
          </p:sp>
        </mc:Fallback>
      </mc:AlternateContent>
      <p:pic>
        <p:nvPicPr>
          <p:cNvPr id="10" name="Picture 9" descr="gri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79192"/>
            <a:ext cx="8229600" cy="20025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Exit ticket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EXIT TICKET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7  Further induction I: series and divisibility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11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14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divisible by 6 for all integers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Define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write a conclusion at each step.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4ⁿ + 14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divisible by 6 for all integers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1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Define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P(n)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write a conclusion at each step.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9.00x3.1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25880"/>
            <a:ext cx="8229600" cy="2880359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57200" y="429768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BF1E1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21792" y="4297680"/>
            <a:ext cx="795527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Suggested practice:</a:t>
            </a: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  Howard’s 1000 Extension 2 Revision Questions</a:t>
            </a:r>
            <a:endParaRPr lang="en-A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7 · Further induction I: series and divisibility</dc:title>
  <dc:subject/>
  <dc:creator>McIntyre Maths</dc:creator>
  <cp:keywords/>
  <dc:description/>
  <cp:lastModifiedBy>McIntyre Maths</cp:lastModifiedBy>
  <cp:revision>1</cp:revision>
  <dcterms:created xsi:type="dcterms:W3CDTF">2013-01-27T09:14:16Z</dcterms:created>
  <dcterms:modified xsi:type="dcterms:W3CDTF">2013-01-27T09:15:58Z</dcterms:modified>
  <cp:category/>
</cp:coreProperties>
</file>