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8" r:id="rId20"/>
    <p:sldId id="269" r:id="rId21"/>
    <p:sldId id="267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4.xml"/><Relationship Id="rId20" Type="http://schemas.openxmlformats.org/officeDocument/2006/relationships/slide" Target="slides/slide12.xml"/><Relationship Id="rId21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Relationship Id="rId4" Type="http://schemas.openxmlformats.org/officeDocument/2006/relationships/hyperlink" Target="https://mcintyremaths.org/applets/" TargetMode="External"/><Relationship Id="rId5" Type="http://schemas.openxmlformats.org/officeDocument/2006/relationships/hyperlink" Target="https://geogebra.org/m/aSk5CAWJ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5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4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6  Algebraic inequalities II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prove and use the AM–GM inequality and the triangle inequality, and to build new inequalities from known ones, including in geometry.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num>
                      <m:den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use it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substitute into a proven inequality to obtain a new one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interpret it geometrically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inequalities involving geometry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b)/2 ≥ √(ab)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 ≥ 0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use it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substitute into a proven inequality to obtain a new one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|a + b| ≤ |a| + |b|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interpret it geometrically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inequalities involving geometry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4"/>
              </a:rPr>
              <a:t>McIntyre Maths Applets (AM–GM semicircle)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5"/>
              </a:rPr>
              <a:t>GeoGebra: Comparison of means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𝑞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𝑝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𝑞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p² + q² ≥ 2pq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822960"/>
            <a:ext cx="438912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ad>
                              <m:radPr>
                                <m:degHide m:val="on"/>
                              </m:radPr>
                              <m:deg/>
                              <m:e>
                                <m:r>
                                  <a:rPr lang="en-AU" sz="16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𝑎</m:t>
                                </m:r>
                              </m:e>
                            </m:rad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ad>
                              <m:radPr>
                                <m:degHide m:val="on"/>
                              </m:radPr>
                              <m:deg/>
                              <m:e>
                                <m:r>
                                  <a:rPr lang="en-AU" sz="16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𝑏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(√a − √b)²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 ≥ 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817370"/>
            <a:ext cx="438912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Compare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with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73075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Compare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 − 3 + 5|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with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 − 3| + |5|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2811780"/>
            <a:ext cx="4389120" cy="9029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" y="3851910"/>
            <a:ext cx="3730752" cy="82981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(d)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Can a triangle have sides 3 cm, 4 cm and 8 cm?</a:t>
            </a:r>
            <a:endParaRPr lang="en-AU" sz="1600" dirty="0"/>
          </a:p>
        </p:txBody>
      </p:sp>
      <p:pic>
        <p:nvPicPr>
          <p:cNvPr id="15" name="Picture 14" descr="grid_4.8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806190"/>
            <a:ext cx="438912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Arithmetic mean ≥ geometric mean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051560"/>
          </a:xfrm>
          <a:prstGeom prst="roundRect">
            <a:avLst>
              <a:gd name="adj" fmla="val 521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AM–GM for two numbers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59435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all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with equality if and only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Equivalent forms: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and for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(put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59435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all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 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b)/2 ≥ √(ab)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with equality if and only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Equivalent forms: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b ≥ 2√(ab)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and for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y² ≥ 2xy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(put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x²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 = y²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457200" y="2002536"/>
            <a:ext cx="157002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57200" y="2002536"/>
            <a:ext cx="157002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(a) 2022 HSC Q12(a)</a:t>
            </a:r>
            <a:endParaRPr lang="en-A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2164384" y="2002536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2295144"/>
                <a:ext cx="822960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the AM–GM inequality.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When is there equality?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2295144"/>
                <a:ext cx="822960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the AM–GM inequality.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+ 9/x ≥ 6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When is there equality?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2.0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43783"/>
            <a:ext cx="4046220" cy="1865376"/>
          </a:xfrm>
          <a:prstGeom prst="rect">
            <a:avLst/>
          </a:prstGeom>
        </p:spPr>
      </p:pic>
      <p:pic>
        <p:nvPicPr>
          <p:cNvPr id="16" name="Picture 15" descr="grid_4.42x2.0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843783"/>
            <a:ext cx="4046220" cy="18653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Substituting into AM–GM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2860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2020 HSC Q13(c)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𝑝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sSup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𝑞</m:t>
                        </m:r>
                      </m:e>
                      <m:sup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𝑝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𝑞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𝑝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𝑞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b ≥ 2√(ab)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 ≥ 0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p² + 4q² ≥ 4pq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real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q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11" name="Picture 10" descr="grid_9.00x3.0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65960"/>
            <a:ext cx="8229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Using AM–GM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b)(1/a + 1/b) ≥ 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27632"/>
            <a:ext cx="4046220" cy="30815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8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b)(b + c)(c + a) ≥ 8abc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a,b,c&gt;0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627632"/>
            <a:ext cx="4046220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Building on AM–GM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2021 HSC Q15(a)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positive real numbers.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Using 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</m:ra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show that 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ra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ra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𝑐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positive real numbers.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Using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√(xy) ≤ (x + y)/2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√(abc) ≤ (a² + b² + 2c)/4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√(abc) ≤ (a² + b² + c² + a + b + c)/6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2.5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23160"/>
            <a:ext cx="82296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 condition and AM–GM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2860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Q13(d)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positive real numbers with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den>
                    </m:f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rad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rad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be positive real numbers with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1/a + 1/b + 1/c = 1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that 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a√(bc) + b√(ca) + c√(ab) ≤ abc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</p:txBody>
          </p:sp>
        </mc:Fallback>
      </mc:AlternateContent>
      <p:pic>
        <p:nvPicPr>
          <p:cNvPr id="11" name="Picture 10" descr="grid_9.00x2.7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94560"/>
            <a:ext cx="82296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triangle inequality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Triangle inequality  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8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800" b="1" i="0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8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8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8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   (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real)</a:t>
                </a:r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Triangle inequality   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|a + b| ≤ |a| + |b|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    (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real)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Geometrically: a side of a triangle is never longer than the sum of the other two. For real numbers, equality holds iff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have the same sign (or one is 0).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Tools: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and for non-negatives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𝑋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𝑌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𝑋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𝑌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(Lesson 5 property).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Geometrically: a side of a triangle is never longer than the sum of the other two. For real numbers, equality holds iff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have the same sign (or one is 0).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Tools: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|x|² = x²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 ≤ |ab| = |a||b|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and for non-negatives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≥ Y² ⇒ X ≥ 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(Lesson 5 property).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140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3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triangle inequality by showing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sepChr m:val=""/>
                                <m:grow/>
                              </m:dPr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𝑎</m:t>
                                </m:r>
                              </m:e>
                            </m:d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d>
                              <m:dPr>
                                <m:begChr m:val="|"/>
                                <m:endChr m:val="|"/>
                                <m:sepChr m:val=""/>
                                <m:grow/>
                              </m:dPr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𝑏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the triangle inequality by showing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(|a| + |b|)² − |a + b|² ≥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7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18103"/>
            <a:ext cx="8229600" cy="15910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Using the triangle inequality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|a + b + c| ≤ |a| + |b| + |c|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44752"/>
            <a:ext cx="4046220" cy="32644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(Hint: write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.)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|a − b| ≥ |a| − |b|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(Hint: write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(a − b) + 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.)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2x3.5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444752"/>
            <a:ext cx="4046220" cy="32644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Inequalities in geometry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10972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rectangle has perimeter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 its area is at most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𝑃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16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When is there equality?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2651760" cy="10972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rectangle has perimeter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 its area is at most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P²/16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When is there equality?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2.90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47672"/>
            <a:ext cx="2651760" cy="27614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10972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right-angled triangle has legs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hypotenuse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246120" y="804672"/>
                <a:ext cx="2651760" cy="10972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 right-angled triangle has legs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hypotenuse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Prove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b ≤ c√2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2.90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947672"/>
            <a:ext cx="2651760" cy="27614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35040" y="804672"/>
            <a:ext cx="265176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(c)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Two sides of a triangle are 5 cm and 9 cm. Find the possible lengths of the third side.</a:t>
            </a:r>
            <a:endParaRPr lang="en-AU" sz="1500" dirty="0"/>
          </a:p>
        </p:txBody>
      </p:sp>
      <p:pic>
        <p:nvPicPr>
          <p:cNvPr id="13" name="Picture 12" descr="grid_2.90x3.0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947672"/>
            <a:ext cx="2651760" cy="27614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Extension  ·  AM–GM for four and three numbers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EXTENSION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Using AM–GM for two numbers twice, show that for positive reals: 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ad>
                      <m:deg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g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choosing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(i), deduce that 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ad>
                      <m:deg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g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Using AM–GM for two numbers twice, show that for positive reals: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b + c + d)/4 ≥ √[4]abcd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choosing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d = (a + b + c)/3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(i), deduce that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b + c)/3 ≥ √[3]abc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0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1952"/>
            <a:ext cx="8229600" cy="28072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AM–GM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179576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real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By AM–GM,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·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x</m:t>
                            </m:r>
                          </m:den>
                        </m:f>
                      </m:e>
                    </m:rad>
                  </m:oMath>
                </a14:m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ra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179576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x+1/x≥2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real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x≠0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By AM–GM,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x+1/x≥2√(x·1/x)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=2√1=2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95728"/>
            <a:ext cx="82296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Which method?  ·  Proofs so far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MIXED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For each statement, name the method you would use and write the first line of the proof. Then prove any two.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There are no integers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with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integers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if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odd, then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odd.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b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b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b</m:t>
                        </m:r>
                      </m:den>
                    </m:f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b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There are no integers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with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6m+9n=100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For integers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n²+2n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odd,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odd.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(a+b)/2≥2ab/(a+b)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a,b&gt;0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6344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-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 for every integer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16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x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8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x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63440" y="1097280"/>
                <a:ext cx="4023360" cy="11887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n²-n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even for every integer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√5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is irrational.</a:t>
                </a:r>
                <a:endParaRPr lang="en-AU" sz="1400" dirty="0"/>
              </a:p>
              <a:p>
                <a:pPr algn="l">
                  <a:spcAft>
                    <a:spcPts val="9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x+16/x≥8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x&gt;0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</p:txBody>
          </p:sp>
        </mc:Fallback>
      </mc:AlternateContent>
      <p:pic>
        <p:nvPicPr>
          <p:cNvPr id="11" name="Picture 10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23160"/>
            <a:ext cx="8229600" cy="22585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6  Algebraic inequalities II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+ 4/x ≥ 4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x&gt;0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2x2.7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4046220" cy="24688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0580" y="822960"/>
            <a:ext cx="404622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600" b="1" i="0" dirty="0">
                <a:solidFill>
                  <a:srgbClr val="1F2A44"/>
                </a:solidFill>
                <a:latin typeface="Calibri"/>
                <a:cs typeface="Calibri"/>
              </a:rPr>
              <a:t>(b)</a:t>
            </a:r>
            <a:r>
              <a:rPr lang="en-AU" sz="1600" b="0" i="0" dirty="0">
                <a:solidFill>
                  <a:srgbClr val="2C2C2A"/>
                </a:solidFill>
                <a:latin typeface="Calibri"/>
                <a:cs typeface="Calibri"/>
              </a:rPr>
              <a:t>  Two sides of a triangle are 6 and 10. How many integer lengths are possible for the third side?</a:t>
            </a:r>
            <a:endParaRPr lang="en-AU" sz="1600" dirty="0"/>
          </a:p>
        </p:txBody>
      </p:sp>
      <p:pic>
        <p:nvPicPr>
          <p:cNvPr id="11" name="Picture 10" descr="grid_4.42x2.7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37360"/>
            <a:ext cx="4046220" cy="246887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6 · Algebraic inequalities II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