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7" r:id="rId19"/>
    <p:sldId id="266" r:id="rId1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2.xml"/><Relationship Id="rId19" Type="http://schemas.openxmlformats.org/officeDocument/2006/relationships/slide" Target="slides/slide1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hyperlink" Target="https://howardmathematics.com" TargetMode="External"/><Relationship Id="rId4" Type="http://schemas.openxmlformats.org/officeDocument/2006/relationships/hyperlink" Target="https://geogebra.org/m/aSk5CAWJ" TargetMode="Externa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4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5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6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7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grid_9x2.19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417320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256032"/>
            <a:ext cx="8229600" cy="5669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3000" b="1" i="0" dirty="0">
                <a:solidFill>
                  <a:srgbClr val="FFFFFF"/>
                </a:solidFill>
                <a:latin typeface="Calibri"/>
                <a:cs typeface="Calibri"/>
              </a:rPr>
              <a:t>Lesson 5  Algebraic inequalities I</a:t>
            </a:r>
            <a:endParaRPr lang="en-AU" sz="3000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0" i="0" dirty="0">
                <a:solidFill>
                  <a:srgbClr val="E8A33D"/>
                </a:solidFill>
                <a:latin typeface="Calibri"/>
                <a:cs typeface="Calibri"/>
              </a:rPr>
              <a:t>Mathematics Extension 2  ·  Proof  ·  ME2-12-01</a:t>
            </a:r>
            <a:endParaRPr lang="en-AU" sz="1400" dirty="0"/>
          </a:p>
        </p:txBody>
      </p:sp>
      <p:sp>
        <p:nvSpPr>
          <p:cNvPr id="5" name="Rounded Rectangle 4"/>
          <p:cNvSpPr/>
          <p:nvPr/>
        </p:nvSpPr>
        <p:spPr>
          <a:xfrm>
            <a:off x="457200" y="1691640"/>
            <a:ext cx="2377440" cy="2971800"/>
          </a:xfrm>
          <a:prstGeom prst="roundRect">
            <a:avLst>
              <a:gd name="adj" fmla="val 2307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621792" y="1828800"/>
            <a:ext cx="2048256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1" i="0" dirty="0">
                <a:solidFill>
                  <a:srgbClr val="A8661A"/>
                </a:solidFill>
                <a:latin typeface="Calibri"/>
                <a:cs typeface="Calibri"/>
              </a:rPr>
              <a:t>Learning intention</a:t>
            </a:r>
            <a:endParaRPr lang="en-AU" sz="1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621792" y="2167128"/>
                <a:ext cx="2048256" cy="23774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500"/>
                  </a:spcAft>
                  <a:buNone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To prove inequalities using the definition </a:t>
                </a:r>
                <a14:m xmlns:m="http://schemas.openxmlformats.org/officeDocument/2006/math">
                  <m:oMath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⇔</m:t>
                    </m:r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</m:oMath>
                </a14:m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the fact that squares are non-negative, and the basic properties of inequalities.</a:t>
                </a:r>
                <a:endParaRPr lang="en-AU" sz="1300" dirty="0"/>
              </a:p>
            </p:txBody>
          </p:sp>
        </mc:Choice>
        <mc:Fallback>
          <p:sp>
            <p:nvSpPr>
              <p:cNvPr id="7" name="TextBox 6"/>
              <p:cNvSpPr txBox="1"/>
              <p:nvPr/>
            </p:nvSpPr>
            <p:spPr>
              <a:xfrm>
                <a:off x="621792" y="2167128"/>
                <a:ext cx="2048256" cy="23774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500"/>
                  </a:spcAft>
                  <a:buNone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To prove inequalities using the definition 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a&gt;b⇔ a − b&gt;0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the fact that squares are non-negative, and the basic properties of inequalities.</a:t>
                </a:r>
                <a:endParaRPr lang="en-AU" sz="1300" dirty="0"/>
              </a:p>
            </p:txBody>
          </p:sp>
        </mc:Fallback>
      </mc:AlternateContent>
      <p:sp>
        <p:nvSpPr>
          <p:cNvPr id="8" name="Rounded Rectangle 7"/>
          <p:cNvSpPr/>
          <p:nvPr/>
        </p:nvSpPr>
        <p:spPr>
          <a:xfrm>
            <a:off x="3017520" y="1691640"/>
            <a:ext cx="3200400" cy="2971800"/>
          </a:xfrm>
          <a:prstGeom prst="roundRect">
            <a:avLst>
              <a:gd name="adj" fmla="val 1846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182112" y="1828800"/>
            <a:ext cx="2871216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1" i="0" dirty="0">
                <a:solidFill>
                  <a:srgbClr val="A8661A"/>
                </a:solidFill>
                <a:latin typeface="Calibri"/>
                <a:cs typeface="Calibri"/>
              </a:rPr>
              <a:t>Success criteria  ·  I can…</a:t>
            </a:r>
            <a:endParaRPr lang="en-AU" sz="1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3182112" y="2167128"/>
                <a:ext cx="2871216" cy="23774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prove an inequality by showing LHS − RHS ≥ 0</a:t>
                </a:r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start from a true statement such as </a:t>
                </a:r>
                <a14:m xmlns:m="http://schemas.openxmlformats.org/officeDocument/2006/math">
                  <m:oMath>
                    <m:sSup>
                      <m:e>
                        <m:d>
                          <m:dPr>
                            <m:begChr m:val="("/>
                            <m:endChr m:val=")"/>
                            <m:sepChr m:val=""/>
                            <m:grow/>
                          </m:dPr>
                          <m:e>
                            <m:r>
                              <a:rPr lang="en-AU" sz="13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𝑎</m:t>
                            </m:r>
                            <m:r>
                              <m:rPr>
                                <m:sty m:val="p"/>
                              </m:rPr>
                              <a:rPr lang="en-AU" sz="1300" b="0" i="0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−</m:t>
                            </m:r>
                            <m:r>
                              <a:rPr lang="en-AU" sz="13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𝑏</m:t>
                            </m:r>
                          </m:e>
                        </m:d>
                      </m:e>
                      <m:sup>
                        <m:r>
                          <a:rPr lang="en-AU" sz="13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</m:oMath>
                </a14:m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build the result</a:t>
                </a:r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prove and use the properties of inequalities listed in the syllabus</a:t>
                </a:r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use a given condition, e.g. </a:t>
                </a:r>
                <a14:m xmlns:m="http://schemas.openxmlformats.org/officeDocument/2006/math">
                  <m:oMath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</m:oMath>
                </a14:m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in a proof</a:t>
                </a:r>
                <a:endParaRPr lang="en-AU" sz="13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3182112" y="2167128"/>
                <a:ext cx="2871216" cy="23774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prove an inequality by showing LHS − RHS ≥ 0</a:t>
                </a:r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start from a true statement such as 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(a − b)² ≥ 0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build the result</a:t>
                </a:r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prove and use the properties of inequalities listed in the syllabus</a:t>
                </a:r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use a given condition, e.g. 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 + b = 1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in a proof</a:t>
                </a:r>
                <a:endParaRPr lang="en-AU" sz="1300" dirty="0"/>
              </a:p>
            </p:txBody>
          </p:sp>
        </mc:Fallback>
      </mc:AlternateContent>
      <p:sp>
        <p:nvSpPr>
          <p:cNvPr id="11" name="Rounded Rectangle 10"/>
          <p:cNvSpPr/>
          <p:nvPr/>
        </p:nvSpPr>
        <p:spPr>
          <a:xfrm>
            <a:off x="6400800" y="1691640"/>
            <a:ext cx="2286000" cy="2971800"/>
          </a:xfrm>
          <a:prstGeom prst="roundRect">
            <a:avLst>
              <a:gd name="adj" fmla="val 2400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6565392" y="1828800"/>
            <a:ext cx="1956816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1" i="0" dirty="0">
                <a:solidFill>
                  <a:srgbClr val="A8661A"/>
                </a:solidFill>
                <a:latin typeface="Calibri"/>
                <a:cs typeface="Calibri"/>
              </a:rPr>
              <a:t>Activities &amp; tasks</a:t>
            </a:r>
            <a:endParaRPr lang="en-AU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6565392" y="2167128"/>
            <a:ext cx="1956816" cy="23774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 marL="201168" indent="-201168">
              <a:spcAft>
                <a:spcPts val="500"/>
              </a:spcAft>
              <a:buClr>
                <a:srgbClr val="A8661A"/>
              </a:buClr>
              <a:buFont typeface="Arial"/>
              <a:buChar char="•"/>
            </a:pPr>
            <a:r>
              <a:rPr lang="en-AU" sz="1300" b="0" i="0" dirty="0">
                <a:solidFill>
                  <a:srgbClr val="2C2C2A"/>
                </a:solidFill>
                <a:latin typeface="Calibri"/>
                <a:cs typeface="Calibri"/>
              </a:rPr>
              <a:t>Howard’s 1000 Extension 2 Revision Questions</a:t>
            </a:r>
            <a:endParaRPr lang="en-AU" sz="1300" dirty="0"/>
          </a:p>
          <a:p>
            <a:pPr algn="l" marL="201168" indent="-201168">
              <a:spcAft>
                <a:spcPts val="500"/>
              </a:spcAft>
              <a:buClr>
                <a:srgbClr val="A8661A"/>
              </a:buClr>
              <a:buFont typeface="Arial"/>
              <a:buChar char="•"/>
            </a:pPr>
            <a:r>
              <a:rPr lang="en-AU" sz="1300" b="0" i="0" dirty="0" u="sng">
                <a:solidFill>
                  <a:srgbClr val="1F5FA8"/>
                </a:solidFill>
                <a:latin typeface="Calibri"/>
                <a:cs typeface="Calibri"/>
                <a:hlinkClick r:id="rId3"/>
              </a:rPr>
              <a:t>Suggested practice: Howard’s 1000 Extension 2 Revision Questions</a:t>
            </a:r>
            <a:endParaRPr lang="en-AU" sz="1300" dirty="0"/>
          </a:p>
          <a:p>
            <a:pPr algn="l" marL="201168" indent="-201168">
              <a:spcAft>
                <a:spcPts val="500"/>
              </a:spcAft>
              <a:buClr>
                <a:srgbClr val="A8661A"/>
              </a:buClr>
              <a:buFont typeface="Arial"/>
              <a:buChar char="•"/>
            </a:pPr>
            <a:r>
              <a:rPr lang="en-AU" sz="1300" b="0" i="0" dirty="0" u="sng">
                <a:solidFill>
                  <a:srgbClr val="1F5FA8"/>
                </a:solidFill>
                <a:latin typeface="Calibri"/>
                <a:cs typeface="Calibri"/>
                <a:hlinkClick r:id="rId4"/>
              </a:rPr>
              <a:t>GeoGebra: Comparison of means</a:t>
            </a:r>
            <a:endParaRPr lang="en-AU" sz="1300" dirty="0"/>
          </a:p>
        </p:txBody>
      </p:sp>
      <p:cxnSp>
        <p:nvCxnSpPr>
          <p:cNvPr id="14" name="Connector 13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15" name="TextBox 14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5  Algebraic inequalities I</a:t>
            </a:r>
            <a:endParaRPr lang="en-AU" sz="900" dirty="0"/>
          </a:p>
        </p:txBody>
      </p:sp>
      <p:sp>
        <p:nvSpPr>
          <p:cNvPr id="16" name="TextBox 15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</a:t>
            </a:r>
            <a:endParaRPr lang="en-AU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Warm-up  ·  Inequality instincts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WARM-UP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5  Algebraic inequalities I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2</a:t>
            </a:r>
            <a:endParaRPr lang="en-AU" sz="900" dirty="0"/>
          </a:p>
        </p:txBody>
      </p:sp>
      <p:sp>
        <p:nvSpPr>
          <p:cNvPr id="8" name="TextBox 7"/>
          <p:cNvSpPr txBox="1"/>
          <p:nvPr/>
        </p:nvSpPr>
        <p:spPr>
          <a:xfrm>
            <a:off x="457200" y="804672"/>
            <a:ext cx="8229600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500" b="1" i="0" dirty="0">
                <a:solidFill>
                  <a:srgbClr val="1F2A44"/>
                </a:solidFill>
                <a:latin typeface="Calibri"/>
                <a:cs typeface="Calibri"/>
              </a:rPr>
              <a:t>Answer each. For the true/false parts, find a counterexample if false.</a:t>
            </a:r>
            <a:endParaRPr lang="en-AU" sz="15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457200" y="1280160"/>
                <a:ext cx="3913632" cy="72694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Solve 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3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7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Choice>
        <mc:Fallback>
          <p:sp>
            <p:nvSpPr>
              <p:cNvPr id="9" name="TextBox 8"/>
              <p:cNvSpPr txBox="1"/>
              <p:nvPr/>
            </p:nvSpPr>
            <p:spPr>
              <a:xfrm>
                <a:off x="457200" y="1280160"/>
                <a:ext cx="3913632" cy="72694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Solve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3 − 2x&gt;7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Fallback>
      </mc:AlternateContent>
      <p:pic>
        <p:nvPicPr>
          <p:cNvPr id="10" name="Picture 9" descr="grid_4.60x0.88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0560" y="1234440"/>
            <a:ext cx="4206240" cy="8001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457200" y="2171700"/>
                <a:ext cx="3913632" cy="72694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Complete the square: 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𝑥</m:t>
                        </m:r>
                      </m:e>
                      <m:sup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6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11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Choice>
        <mc:Fallback>
          <p:sp>
            <p:nvSpPr>
              <p:cNvPr id="11" name="TextBox 10"/>
              <p:cNvSpPr txBox="1"/>
              <p:nvPr/>
            </p:nvSpPr>
            <p:spPr>
              <a:xfrm>
                <a:off x="457200" y="2171700"/>
                <a:ext cx="3913632" cy="72694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Complete the square: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x² − 6x + 11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Fallback>
      </mc:AlternateContent>
      <p:pic>
        <p:nvPicPr>
          <p:cNvPr id="12" name="Picture 11" descr="grid_4.60x0.88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0560" y="2125980"/>
            <a:ext cx="4206240" cy="8001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457200" y="3063239"/>
                <a:ext cx="3913632" cy="72694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(c)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True or false:  if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then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𝑎</m:t>
                        </m:r>
                      </m:e>
                      <m:sup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sSup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𝑏</m:t>
                        </m:r>
                      </m:e>
                      <m:sup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Choice>
        <mc:Fallback>
          <p:sp>
            <p:nvSpPr>
              <p:cNvPr id="13" name="TextBox 12"/>
              <p:cNvSpPr txBox="1"/>
              <p:nvPr/>
            </p:nvSpPr>
            <p:spPr>
              <a:xfrm>
                <a:off x="457200" y="3063239"/>
                <a:ext cx="3913632" cy="72694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(c)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True or false:  if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a&gt;b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then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a²&gt;b²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Fallback>
      </mc:AlternateContent>
      <p:pic>
        <p:nvPicPr>
          <p:cNvPr id="14" name="Picture 13" descr="grid_4.60x0.88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0560" y="3017520"/>
            <a:ext cx="4206240" cy="8001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457200" y="3954780"/>
                <a:ext cx="3913632" cy="72694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(d)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True or false:  if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then </a:t>
                </a:r>
                <a14:m xmlns:m="http://schemas.openxmlformats.org/officeDocument/2006/math">
                  <m:oMath>
                    <m:f>
                      <m:fPr>
                        <m:type m:val="bar"/>
                      </m:fPr>
                      <m:num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num>
                      <m:den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𝑎</m:t>
                        </m:r>
                      </m:den>
                    </m:f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&lt;</m:t>
                    </m:r>
                    <m:f>
                      <m:fPr>
                        <m:type m:val="bar"/>
                      </m:fPr>
                      <m:num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num>
                      <m:den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Choice>
        <mc:Fallback>
          <p:sp>
            <p:nvSpPr>
              <p:cNvPr id="15" name="TextBox 14"/>
              <p:cNvSpPr txBox="1"/>
              <p:nvPr/>
            </p:nvSpPr>
            <p:spPr>
              <a:xfrm>
                <a:off x="457200" y="3954780"/>
                <a:ext cx="3913632" cy="72694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(d)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True or false:  if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a&gt;b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then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1/a&lt;1/b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Fallback>
      </mc:AlternateContent>
      <p:pic>
        <p:nvPicPr>
          <p:cNvPr id="16" name="Picture 15" descr="grid_4.60x0.88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0560" y="3909060"/>
            <a:ext cx="4206240" cy="8001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Proving inequalities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DEFINITION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5  Algebraic inequalities I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3</a:t>
            </a:r>
            <a:endParaRPr lang="en-AU" sz="900" dirty="0"/>
          </a:p>
        </p:txBody>
      </p:sp>
      <p:sp>
        <p:nvSpPr>
          <p:cNvPr id="8" name="Rounded Rectangle 7"/>
          <p:cNvSpPr/>
          <p:nvPr/>
        </p:nvSpPr>
        <p:spPr>
          <a:xfrm>
            <a:off x="457200" y="841248"/>
            <a:ext cx="8229600" cy="1600200"/>
          </a:xfrm>
          <a:prstGeom prst="roundRect">
            <a:avLst>
              <a:gd name="adj" fmla="val 3428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621792" y="932688"/>
            <a:ext cx="790041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800" b="1" i="0" dirty="0">
                <a:solidFill>
                  <a:srgbClr val="1F2A44"/>
                </a:solidFill>
                <a:latin typeface="Calibri"/>
                <a:cs typeface="Calibri"/>
              </a:rPr>
              <a:t>Two tools and two layouts</a:t>
            </a:r>
            <a:endParaRPr lang="en-AU" sz="18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621792" y="1280160"/>
                <a:ext cx="7900416" cy="11430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Definition: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⇔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      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Squares: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𝑥</m:t>
                        </m:r>
                      </m:e>
                      <m:sup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for all real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; in particular </a:t>
                </a:r>
                <a14:m xmlns:m="http://schemas.openxmlformats.org/officeDocument/2006/math">
                  <m:oMath>
                    <m:sSup>
                      <m:e>
                        <m:d>
                          <m:dPr>
                            <m:begChr m:val="("/>
                            <m:endChr m:val=")"/>
                            <m:sepChr m:val=""/>
                            <m:grow/>
                          </m:dPr>
                          <m:e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𝑎</m:t>
                            </m:r>
                            <m:r>
                              <m:rPr>
                                <m:sty m:val="p"/>
                              </m:rPr>
                              <a:rPr lang="en-AU" sz="1500" b="0" i="0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±</m:t>
                            </m:r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𝑏</m:t>
                            </m:r>
                          </m:e>
                        </m:d>
                      </m:e>
                      <m:sup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Layout 1: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LHS − RHS = … = (something)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​</m:t>
                        </m:r>
                      </m:e>
                      <m:sup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≥ 0, so LHS ≥ RHS.       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Layout 2: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start from a true statement, e.g. </a:t>
                </a:r>
                <a14:m xmlns:m="http://schemas.openxmlformats.org/officeDocument/2006/math">
                  <m:oMath>
                    <m:sSup>
                      <m:e>
                        <m:d>
                          <m:dPr>
                            <m:begChr m:val="("/>
                            <m:endChr m:val=")"/>
                            <m:sepChr m:val=""/>
                            <m:grow/>
                          </m:dPr>
                          <m:e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𝑎</m:t>
                            </m:r>
                            <m:r>
                              <m:rPr>
                                <m:sty m:val="p"/>
                              </m:rPr>
                              <a:rPr lang="en-AU" sz="1500" b="0" i="0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−</m:t>
                            </m:r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𝑏</m:t>
                            </m:r>
                          </m:e>
                        </m:d>
                      </m:e>
                      <m:sup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and rearrange.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Never start from the result you are asked to prove, unless every step is reversible and marked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⇔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621792" y="1280160"/>
                <a:ext cx="7900416" cy="11430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Definition: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a&gt;b⇔ a − b&gt;0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      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Squares: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x² ≥ 0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for all real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x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; in particular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(a± b)² ≥ 0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Layout 1: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LHS − RHS = … = (something)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²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≥ 0, so LHS ≥ RHS.       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Layout 2: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start from a true statement, e.g.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(a − b)² ≥ 0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and rearrange.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Never start from the result you are asked to prove, unless every step is reversible and marked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⇔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457200" y="2551176"/>
            <a:ext cx="3657600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300" b="1" i="0" dirty="0">
                <a:solidFill>
                  <a:srgbClr val="A8661A"/>
                </a:solidFill>
                <a:latin typeface="Calibri"/>
                <a:cs typeface="Calibri"/>
              </a:rPr>
              <a:t>Example 1</a:t>
            </a:r>
            <a:endParaRPr lang="en-AU" sz="13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457200" y="2843784"/>
                <a:ext cx="8229600" cy="3657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Prove that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𝑥</m:t>
                        </m:r>
                      </m:e>
                      <m:sup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sSup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𝑦</m:t>
                        </m:r>
                      </m:e>
                      <m:sup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𝑦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for all real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𝑦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using each layout. When does equality hold?</a:t>
                </a:r>
                <a:endParaRPr lang="en-AU" sz="1500" dirty="0"/>
              </a:p>
            </p:txBody>
          </p:sp>
        </mc:Choice>
        <mc:Fallback>
          <p:sp>
            <p:nvSpPr>
              <p:cNvPr id="12" name="TextBox 11"/>
              <p:cNvSpPr txBox="1"/>
              <p:nvPr/>
            </p:nvSpPr>
            <p:spPr>
              <a:xfrm>
                <a:off x="457200" y="2843784"/>
                <a:ext cx="8229600" cy="3657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Prove that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x² + y² ≥ 2xy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for all real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x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y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using each layout. When does equality hold?</a:t>
                </a:r>
                <a:endParaRPr lang="en-AU" sz="1500" dirty="0"/>
              </a:p>
            </p:txBody>
          </p:sp>
        </mc:Fallback>
      </mc:AlternateContent>
      <p:pic>
        <p:nvPicPr>
          <p:cNvPr id="13" name="Picture 12" descr="grid_4.42x1.59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255263"/>
            <a:ext cx="4046220" cy="1453896"/>
          </a:xfrm>
          <a:prstGeom prst="rect">
            <a:avLst/>
          </a:prstGeom>
        </p:spPr>
      </p:pic>
      <p:pic>
        <p:nvPicPr>
          <p:cNvPr id="14" name="Picture 13" descr="grid_4.42x1.59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0580" y="3255263"/>
            <a:ext cx="4046220" cy="145389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Example 2  ·  Squares are non-negative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EXAMPLE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5  Algebraic inequalities I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4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04672"/>
                <a:ext cx="2651760" cy="7772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5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5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Prove that 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5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𝑎</m:t>
                        </m:r>
                      </m:e>
                      <m:sup>
                        <m:r>
                          <a:rPr lang="en-AU" sz="15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5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f>
                      <m:fPr>
                        <m:type m:val="bar"/>
                      </m:fPr>
                      <m:num>
                        <m:r>
                          <a:rPr lang="en-AU" sz="15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num>
                      <m:den>
                        <m:sSup>
                          <m:e>
                            <m:r>
                              <a:rPr lang="en-AU" sz="155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𝑎</m:t>
                            </m:r>
                          </m:e>
                          <m:sup>
                            <m:r>
                              <a:rPr lang="en-AU" sz="155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m:rPr>
                        <m:sty m:val="p"/>
                      </m:rPr>
                      <a:rPr lang="en-AU" sz="15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r>
                      <a:rPr lang="en-AU" sz="15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</m:oMath>
                </a14:m>
                <a:r>
                  <a:rPr lang="en-AU" sz="15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for </a:t>
                </a:r>
                <a14:m xmlns:m="http://schemas.openxmlformats.org/officeDocument/2006/math">
                  <m:oMath>
                    <m:r>
                      <a:rPr lang="en-AU" sz="15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  <m:r>
                      <m:rPr>
                        <m:sty m:val="p"/>
                      </m:rPr>
                      <a:rPr lang="en-AU" sz="15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≠</m:t>
                    </m:r>
                    <m:r>
                      <a:rPr lang="en-AU" sz="15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</m:oMath>
                </a14:m>
                <a:r>
                  <a:rPr lang="en-AU" sz="15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5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04672"/>
                <a:ext cx="2651760" cy="7772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5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5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Prove that  </a:t>
                </a:r>
                <a:r>
                  <a:rPr lang="en-AU" sz="15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a² + 1/a² ≥ 2</a:t>
                </a:r>
                <a:r>
                  <a:rPr lang="en-AU" sz="15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for </a:t>
                </a:r>
                <a:r>
                  <a:rPr lang="en-AU" sz="15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 ≠ 0</a:t>
                </a:r>
                <a:r>
                  <a:rPr lang="en-AU" sz="15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50" dirty="0"/>
              </a:p>
            </p:txBody>
          </p:sp>
        </mc:Fallback>
      </mc:AlternateContent>
      <p:pic>
        <p:nvPicPr>
          <p:cNvPr id="9" name="Picture 8" descr="grid_2.90x3.37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627632"/>
            <a:ext cx="2651760" cy="308152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3246120" y="804672"/>
                <a:ext cx="2651760" cy="7772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5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5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Prove that  </a:t>
                </a:r>
                <a14:m xmlns:m="http://schemas.openxmlformats.org/officeDocument/2006/math">
                  <m:oMath>
                    <m:sSup>
                      <m:e>
                        <m:d>
                          <m:dPr>
                            <m:begChr m:val="("/>
                            <m:endChr m:val=")"/>
                            <m:sepChr m:val=""/>
                            <m:grow/>
                          </m:dPr>
                          <m:e>
                            <m:r>
                              <a:rPr lang="en-AU" sz="155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𝑥</m:t>
                            </m:r>
                            <m:r>
                              <m:rPr>
                                <m:sty m:val="p"/>
                              </m:rPr>
                              <a:rPr lang="en-AU" sz="1550" b="0" i="0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+</m:t>
                            </m:r>
                            <m:r>
                              <a:rPr lang="en-AU" sz="155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𝑦</m:t>
                            </m:r>
                          </m:e>
                        </m:d>
                      </m:e>
                      <m:sup>
                        <m:r>
                          <a:rPr lang="en-AU" sz="15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5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r>
                      <a:rPr lang="en-AU" sz="15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4</m:t>
                    </m:r>
                    <m:r>
                      <a:rPr lang="en-AU" sz="15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  <m:r>
                      <a:rPr lang="en-AU" sz="15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𝑦</m:t>
                    </m:r>
                  </m:oMath>
                </a14:m>
                <a:r>
                  <a:rPr lang="en-AU" sz="15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for all real </a:t>
                </a:r>
                <a14:m xmlns:m="http://schemas.openxmlformats.org/officeDocument/2006/math">
                  <m:oMath>
                    <m:r>
                      <a:rPr lang="en-AU" sz="15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</m:oMath>
                </a14:m>
                <a:r>
                  <a:rPr lang="en-AU" sz="15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14:m xmlns:m="http://schemas.openxmlformats.org/officeDocument/2006/math">
                  <m:oMath>
                    <m:r>
                      <a:rPr lang="en-AU" sz="15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𝑦</m:t>
                    </m:r>
                  </m:oMath>
                </a14:m>
                <a:r>
                  <a:rPr lang="en-AU" sz="15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5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3246120" y="804672"/>
                <a:ext cx="2651760" cy="7772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5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5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Prove that  </a:t>
                </a:r>
                <a:r>
                  <a:rPr lang="en-AU" sz="15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(x + y)² ≥ 4xy</a:t>
                </a:r>
                <a:r>
                  <a:rPr lang="en-AU" sz="15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for all real </a:t>
                </a:r>
                <a:r>
                  <a:rPr lang="en-AU" sz="15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x</a:t>
                </a:r>
                <a:r>
                  <a:rPr lang="en-AU" sz="15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:r>
                  <a:rPr lang="en-AU" sz="15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y</a:t>
                </a:r>
                <a:r>
                  <a:rPr lang="en-AU" sz="15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50" dirty="0"/>
              </a:p>
            </p:txBody>
          </p:sp>
        </mc:Fallback>
      </mc:AlternateContent>
      <p:pic>
        <p:nvPicPr>
          <p:cNvPr id="11" name="Picture 10" descr="grid_2.90x3.37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120" y="1627632"/>
            <a:ext cx="2651760" cy="308152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6035040" y="804672"/>
                <a:ext cx="2651760" cy="7772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5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(c)</a:t>
                </a:r>
                <a:r>
                  <a:rPr lang="en-AU" sz="15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Prove that  </a:t>
                </a:r>
                <a14:m xmlns:m="http://schemas.openxmlformats.org/officeDocument/2006/math">
                  <m:oMath>
                    <m:f>
                      <m:fPr>
                        <m:type m:val="bar"/>
                      </m:fPr>
                      <m:num>
                        <m:sSup>
                          <m:e>
                            <m:r>
                              <a:rPr lang="en-AU" sz="155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𝑎</m:t>
                            </m:r>
                          </m:e>
                          <m:sup>
                            <m:r>
                              <a:rPr lang="en-AU" sz="155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2</m:t>
                            </m:r>
                          </m:sup>
                        </m:sSup>
                        <m:r>
                          <m:rPr>
                            <m:sty m:val="p"/>
                          </m:rPr>
                          <a:rPr lang="en-AU" sz="155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sSup>
                          <m:e>
                            <m:r>
                              <a:rPr lang="en-AU" sz="155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𝑏</m:t>
                            </m:r>
                          </m:e>
                          <m:sup>
                            <m:r>
                              <a:rPr lang="en-AU" sz="155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AU" sz="15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den>
                    </m:f>
                    <m:r>
                      <m:rPr>
                        <m:sty m:val="p"/>
                      </m:rPr>
                      <a:rPr lang="en-AU" sz="15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sSup>
                      <m:e>
                        <m:d>
                          <m:dPr>
                            <m:begChr m:val="("/>
                            <m:endChr m:val=")"/>
                            <m:sepChr m:val=""/>
                            <m:grow/>
                          </m:dPr>
                          <m:e>
                            <m:f>
                              <m:fPr>
                                <m:type m:val="bar"/>
                              </m:fPr>
                              <m:num>
                                <m:r>
                                  <a:rPr lang="en-AU" sz="1550" b="0" i="1">
                                    <a:solidFill>
                                      <a:srgbClr val="2C2C2A"/>
                                    </a:solidFill>
                                    <a:latin typeface="Cambria Math" panose="02040503050406030204" pitchFamily="18" charset="0"/>
                                    <a:cs typeface="Cambria Math"/>
                                  </a:rPr>
                                  <m:t>𝑎</m:t>
                                </m:r>
                                <m:r>
                                  <m:rPr>
                                    <m:sty m:val="p"/>
                                  </m:rPr>
                                  <a:rPr lang="en-AU" sz="1550" b="0" i="0">
                                    <a:solidFill>
                                      <a:srgbClr val="2C2C2A"/>
                                    </a:solidFill>
                                    <a:latin typeface="Cambria Math" panose="02040503050406030204" pitchFamily="18" charset="0"/>
                                    <a:cs typeface="Cambria Math"/>
                                  </a:rPr>
                                  <m:t>+</m:t>
                                </m:r>
                                <m:r>
                                  <a:rPr lang="en-AU" sz="1550" b="0" i="1">
                                    <a:solidFill>
                                      <a:srgbClr val="2C2C2A"/>
                                    </a:solidFill>
                                    <a:latin typeface="Cambria Math" panose="02040503050406030204" pitchFamily="18" charset="0"/>
                                    <a:cs typeface="Cambria Math"/>
                                  </a:rPr>
                                  <m:t>𝑏</m:t>
                                </m:r>
                              </m:num>
                              <m:den>
                                <m:r>
                                  <a:rPr lang="en-AU" sz="1550" b="0" i="1">
                                    <a:solidFill>
                                      <a:srgbClr val="2C2C2A"/>
                                    </a:solidFill>
                                    <a:latin typeface="Cambria Math" panose="02040503050406030204" pitchFamily="18" charset="0"/>
                                    <a:cs typeface="Cambria Math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AU" sz="15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AU" sz="15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50" dirty="0"/>
              </a:p>
            </p:txBody>
          </p:sp>
        </mc:Choice>
        <mc:Fallback>
          <p:sp>
            <p:nvSpPr>
              <p:cNvPr id="12" name="TextBox 11"/>
              <p:cNvSpPr txBox="1"/>
              <p:nvPr/>
            </p:nvSpPr>
            <p:spPr>
              <a:xfrm>
                <a:off x="6035040" y="804672"/>
                <a:ext cx="2651760" cy="7772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5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(c)</a:t>
                </a:r>
                <a:r>
                  <a:rPr lang="en-AU" sz="15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Prove that  </a:t>
                </a:r>
                <a:r>
                  <a:rPr lang="en-AU" sz="15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(a² + b²)/2 ≥ ((a + b)/2)²</a:t>
                </a:r>
                <a:r>
                  <a:rPr lang="en-AU" sz="15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50" dirty="0"/>
              </a:p>
            </p:txBody>
          </p:sp>
        </mc:Fallback>
      </mc:AlternateContent>
      <p:pic>
        <p:nvPicPr>
          <p:cNvPr id="13" name="Picture 12" descr="grid_2.90x3.37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5040" y="1627632"/>
            <a:ext cx="2651760" cy="308152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HSC practice  ·  Squares are non-negative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HSC PRACTICE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5  Algebraic inequalities I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5</a:t>
            </a:r>
            <a:endParaRPr lang="en-AU" sz="900" dirty="0"/>
          </a:p>
        </p:txBody>
      </p:sp>
      <p:sp>
        <p:nvSpPr>
          <p:cNvPr id="8" name="Rounded Rectangle 7"/>
          <p:cNvSpPr/>
          <p:nvPr/>
        </p:nvSpPr>
        <p:spPr>
          <a:xfrm>
            <a:off x="457200" y="822960"/>
            <a:ext cx="1275588" cy="274320"/>
          </a:xfrm>
          <a:prstGeom prst="roundRect">
            <a:avLst>
              <a:gd name="adj" fmla="val 40000"/>
            </a:avLst>
          </a:prstGeom>
          <a:solidFill>
            <a:srgbClr val="E8A33D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457200" y="822960"/>
            <a:ext cx="1275588" cy="2743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1F2A44"/>
                </a:solidFill>
                <a:latin typeface="Calibri"/>
                <a:cs typeface="Calibri"/>
              </a:rPr>
              <a:t>2023 HSC Q12(b)</a:t>
            </a:r>
            <a:endParaRPr lang="en-AU" sz="11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57200" y="1207008"/>
                <a:ext cx="8229600" cy="5943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Let </a:t>
                </a:r>
                <a14:m xmlns:m="http://schemas.openxmlformats.org/officeDocument/2006/math">
                  <m:oMath>
                    <m:r>
                      <a:rPr lang="en-AU" sz="16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</m:oMath>
                </a14:m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14:m xmlns:m="http://schemas.openxmlformats.org/officeDocument/2006/math">
                  <m:oMath>
                    <m:r>
                      <a:rPr lang="en-AU" sz="16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𝑦</m:t>
                    </m:r>
                  </m:oMath>
                </a14:m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be real numbers with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6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𝑥</m:t>
                        </m:r>
                      </m:e>
                      <m:sup>
                        <m:r>
                          <a:rPr lang="en-AU" sz="16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6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sSup>
                      <m:e>
                        <m:r>
                          <a:rPr lang="en-AU" sz="16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𝑦</m:t>
                        </m:r>
                      </m:e>
                      <m:sup>
                        <m:r>
                          <a:rPr lang="en-AU" sz="16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6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≠</m:t>
                    </m:r>
                    <m:r>
                      <a:rPr lang="en-AU" sz="16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</m:oMath>
                </a14:m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By considering </a:t>
                </a:r>
                <a14:m xmlns:m="http://schemas.openxmlformats.org/officeDocument/2006/math">
                  <m:oMath>
                    <m:sSup>
                      <m:e>
                        <m:d>
                          <m:dPr>
                            <m:begChr m:val="("/>
                            <m:endChr m:val=")"/>
                            <m:sepChr m:val=""/>
                            <m:grow/>
                          </m:dPr>
                          <m:e>
                            <m:r>
                              <a:rPr lang="en-AU" sz="165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𝑥</m:t>
                            </m:r>
                            <m:r>
                              <m:rPr>
                                <m:sty m:val="p"/>
                              </m:rPr>
                              <a:rPr lang="en-AU" sz="1650" b="0" i="0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−</m:t>
                            </m:r>
                            <m:r>
                              <a:rPr lang="en-AU" sz="165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𝑦</m:t>
                            </m:r>
                          </m:e>
                        </m:d>
                      </m:e>
                      <m:sup>
                        <m:r>
                          <a:rPr lang="en-AU" sz="16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6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r>
                      <a:rPr lang="en-AU" sz="16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</m:oMath>
                </a14:m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show that  </a:t>
                </a:r>
                <a14:m xmlns:m="http://schemas.openxmlformats.org/officeDocument/2006/math">
                  <m:oMath>
                    <m:f>
                      <m:fPr>
                        <m:type m:val="bar"/>
                      </m:fPr>
                      <m:num>
                        <m:sSup>
                          <m:e>
                            <m:d>
                              <m:dPr>
                                <m:begChr m:val="("/>
                                <m:endChr m:val=")"/>
                                <m:sepChr m:val=""/>
                                <m:grow/>
                              </m:dPr>
                              <m:e>
                                <m:r>
                                  <a:rPr lang="en-AU" sz="1650" b="0" i="1">
                                    <a:solidFill>
                                      <a:srgbClr val="2C2C2A"/>
                                    </a:solidFill>
                                    <a:latin typeface="Cambria Math" panose="02040503050406030204" pitchFamily="18" charset="0"/>
                                    <a:cs typeface="Cambria Math"/>
                                  </a:rPr>
                                  <m:t>𝑥</m:t>
                                </m:r>
                                <m:r>
                                  <m:rPr>
                                    <m:sty m:val="p"/>
                                  </m:rPr>
                                  <a:rPr lang="en-AU" sz="1650" b="0" i="0">
                                    <a:solidFill>
                                      <a:srgbClr val="2C2C2A"/>
                                    </a:solidFill>
                                    <a:latin typeface="Cambria Math" panose="02040503050406030204" pitchFamily="18" charset="0"/>
                                    <a:cs typeface="Cambria Math"/>
                                  </a:rPr>
                                  <m:t>+</m:t>
                                </m:r>
                                <m:r>
                                  <a:rPr lang="en-AU" sz="1650" b="0" i="1">
                                    <a:solidFill>
                                      <a:srgbClr val="2C2C2A"/>
                                    </a:solidFill>
                                    <a:latin typeface="Cambria Math" panose="02040503050406030204" pitchFamily="18" charset="0"/>
                                    <a:cs typeface="Cambria Math"/>
                                  </a:rPr>
                                  <m:t>𝑦</m:t>
                                </m:r>
                              </m:e>
                            </m:d>
                          </m:e>
                          <m:sup>
                            <m:r>
                              <a:rPr lang="en-AU" sz="165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p>
                          <m:e>
                            <m:r>
                              <a:rPr lang="en-AU" sz="165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AU" sz="165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2</m:t>
                            </m:r>
                          </m:sup>
                        </m:sSup>
                        <m:r>
                          <m:rPr>
                            <m:sty m:val="p"/>
                          </m:rPr>
                          <a:rPr lang="en-AU" sz="165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sSup>
                          <m:e>
                            <m:r>
                              <a:rPr lang="en-AU" sz="165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𝑦</m:t>
                            </m:r>
                          </m:e>
                          <m:sup>
                            <m:r>
                              <a:rPr lang="en-AU" sz="165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m:rPr>
                        <m:sty m:val="p"/>
                      </m:rPr>
                      <a:rPr lang="en-AU" sz="16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≤</m:t>
                    </m:r>
                    <m:r>
                      <a:rPr lang="en-AU" sz="16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</m:oMath>
                </a14:m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5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457200" y="1207008"/>
                <a:ext cx="8229600" cy="5943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Let </a:t>
                </a:r>
                <a:r>
                  <a:rPr lang="en-AU" sz="16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x</a:t>
                </a:r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6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y</a:t>
                </a:r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be real numbers with </a:t>
                </a:r>
                <a:r>
                  <a:rPr lang="en-AU" sz="16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x² + y² ≠ 0</a:t>
                </a:r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By considering </a:t>
                </a:r>
                <a:r>
                  <a:rPr lang="en-AU" sz="16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(x − y)² ≥ 0</a:t>
                </a:r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show that  </a:t>
                </a:r>
                <a:r>
                  <a:rPr lang="en-AU" sz="16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((x + y)²)/(x² + y²) ≤ 2</a:t>
                </a:r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50" dirty="0"/>
              </a:p>
            </p:txBody>
          </p:sp>
        </mc:Fallback>
      </mc:AlternateContent>
      <p:pic>
        <p:nvPicPr>
          <p:cNvPr id="11" name="Picture 10" descr="grid_9.00x3.10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874520"/>
            <a:ext cx="8229600" cy="283464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Properties of inequalities  ·  Prove and use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DEFINITION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5  Algebraic inequalities I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6</a:t>
            </a:r>
            <a:endParaRPr lang="en-AU" sz="900" dirty="0"/>
          </a:p>
        </p:txBody>
      </p:sp>
      <p:sp>
        <p:nvSpPr>
          <p:cNvPr id="8" name="Rectangle 7"/>
          <p:cNvSpPr/>
          <p:nvPr/>
        </p:nvSpPr>
        <p:spPr>
          <a:xfrm>
            <a:off x="457200" y="841248"/>
            <a:ext cx="3840480" cy="457200"/>
          </a:xfrm>
          <a:prstGeom prst="rect">
            <a:avLst/>
          </a:prstGeom>
          <a:solidFill>
            <a:srgbClr val="1F2A44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530352" y="841248"/>
                <a:ext cx="3694176" cy="45720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l">
                  <a:spcAft>
                    <a:spcPts val="0"/>
                  </a:spcAft>
                  <a:buNone/>
                </a:pPr>
                <a:r>
                  <a:rPr lang="en-AU" sz="1400" b="1" i="0" dirty="0">
                    <a:solidFill>
                      <a:srgbClr val="FFFFFF"/>
                    </a:solidFill>
                    <a:latin typeface="Calibri"/>
                    <a:cs typeface="Calibri"/>
                  </a:rPr>
                  <a:t>Property  (</a:t>
                </a:r>
                <a14:m xmlns:m="http://schemas.openxmlformats.org/officeDocument/2006/math">
                  <m:oMath>
                    <m:r>
                      <a:rPr lang="en-AU" sz="1400" b="1" i="1">
                        <a:solidFill>
                          <a:srgbClr val="FFFFFF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  <m:r>
                      <m:rPr>
                        <m:sty m:val="p"/>
                      </m:rPr>
                      <a:rPr lang="en-AU" sz="1400" b="1" i="0">
                        <a:solidFill>
                          <a:srgbClr val="FFFFFF"/>
                        </a:solidFill>
                        <a:latin typeface="Cambria Math" panose="02040503050406030204" pitchFamily="18" charset="0"/>
                        <a:cs typeface="Cambria Math"/>
                      </a:rPr>
                      <m:t>,</m:t>
                    </m:r>
                    <m:r>
                      <a:rPr lang="en-AU" sz="1400" b="1" i="1">
                        <a:solidFill>
                          <a:srgbClr val="FFFFFF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  <m:r>
                      <m:rPr>
                        <m:sty m:val="p"/>
                      </m:rPr>
                      <a:rPr lang="en-AU" sz="1400" b="1" i="0">
                        <a:solidFill>
                          <a:srgbClr val="FFFFFF"/>
                        </a:solidFill>
                        <a:latin typeface="Cambria Math" panose="02040503050406030204" pitchFamily="18" charset="0"/>
                        <a:cs typeface="Cambria Math"/>
                      </a:rPr>
                      <m:t>,</m:t>
                    </m:r>
                    <m:r>
                      <a:rPr lang="en-AU" sz="1400" b="1" i="1">
                        <a:solidFill>
                          <a:srgbClr val="FFFFFF"/>
                        </a:solidFill>
                        <a:latin typeface="Cambria Math" panose="02040503050406030204" pitchFamily="18" charset="0"/>
                        <a:cs typeface="Cambria Math"/>
                      </a:rPr>
                      <m:t>𝑐</m:t>
                    </m:r>
                    <m:r>
                      <m:rPr>
                        <m:sty m:val="p"/>
                      </m:rPr>
                      <a:rPr lang="en-AU" sz="1400" b="1" i="0">
                        <a:solidFill>
                          <a:srgbClr val="FFFFFF"/>
                        </a:solidFill>
                        <a:latin typeface="Cambria Math" panose="02040503050406030204" pitchFamily="18" charset="0"/>
                        <a:cs typeface="Cambria Math"/>
                      </a:rPr>
                      <m:t>,</m:t>
                    </m:r>
                    <m:r>
                      <a:rPr lang="en-AU" sz="1400" b="1" i="1">
                        <a:solidFill>
                          <a:srgbClr val="FFFFFF"/>
                        </a:solidFill>
                        <a:latin typeface="Cambria Math" panose="02040503050406030204" pitchFamily="18" charset="0"/>
                        <a:cs typeface="Cambria Math"/>
                      </a:rPr>
                      <m:t>𝑑</m:t>
                    </m:r>
                  </m:oMath>
                </a14:m>
                <a:r>
                  <a:rPr lang="en-AU" sz="1400" b="1" i="0" dirty="0">
                    <a:solidFill>
                      <a:srgbClr val="FFFFFF"/>
                    </a:solidFill>
                    <a:latin typeface="Calibri"/>
                    <a:cs typeface="Calibri"/>
                  </a:rPr>
                  <a:t> real)</a:t>
                </a:r>
                <a:endParaRPr lang="en-AU" sz="1400" dirty="0"/>
              </a:p>
            </p:txBody>
          </p:sp>
        </mc:Choice>
        <mc:Fallback>
          <p:sp>
            <p:nvSpPr>
              <p:cNvPr id="9" name="TextBox 8"/>
              <p:cNvSpPr txBox="1"/>
              <p:nvPr/>
            </p:nvSpPr>
            <p:spPr>
              <a:xfrm>
                <a:off x="530352" y="841248"/>
                <a:ext cx="3694176" cy="45720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l">
                  <a:spcAft>
                    <a:spcPts val="0"/>
                  </a:spcAft>
                  <a:buNone/>
                </a:pPr>
                <a:r>
                  <a:rPr lang="en-AU" sz="1400" b="1" i="0" dirty="0">
                    <a:solidFill>
                      <a:srgbClr val="FFFFFF"/>
                    </a:solidFill>
                    <a:latin typeface="Calibri"/>
                    <a:cs typeface="Calibri"/>
                  </a:rPr>
                  <a:t>Property  (</a:t>
                </a:r>
                <a:r>
                  <a:rPr lang="en-AU" sz="1400" b="1" i="0" dirty="0">
                    <a:solidFill>
                      <a:srgbClr val="FFFFFF"/>
                    </a:solidFill>
                    <a:latin typeface="Cambria"/>
                    <a:cs typeface="Cambria"/>
                  </a:rPr>
                  <a:t>a,b,c,d</a:t>
                </a:r>
                <a:r>
                  <a:rPr lang="en-AU" sz="1400" b="1" i="0" dirty="0">
                    <a:solidFill>
                      <a:srgbClr val="FFFFFF"/>
                    </a:solidFill>
                    <a:latin typeface="Calibri"/>
                    <a:cs typeface="Calibri"/>
                  </a:rPr>
                  <a:t> real)</a:t>
                </a:r>
                <a:endParaRPr lang="en-AU" sz="1400" dirty="0"/>
              </a:p>
            </p:txBody>
          </p:sp>
        </mc:Fallback>
      </mc:AlternateContent>
      <p:sp>
        <p:nvSpPr>
          <p:cNvPr id="10" name="Rectangle 9"/>
          <p:cNvSpPr/>
          <p:nvPr/>
        </p:nvSpPr>
        <p:spPr>
          <a:xfrm>
            <a:off x="4297680" y="841248"/>
            <a:ext cx="4389120" cy="457200"/>
          </a:xfrm>
          <a:prstGeom prst="rect">
            <a:avLst/>
          </a:prstGeom>
          <a:solidFill>
            <a:srgbClr val="1F2A44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4370832" y="841248"/>
                <a:ext cx="4242816" cy="45720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l">
                  <a:spcAft>
                    <a:spcPts val="0"/>
                  </a:spcAft>
                  <a:buNone/>
                </a:pPr>
                <a:r>
                  <a:rPr lang="en-AU" sz="1400" b="1" i="0" dirty="0">
                    <a:solidFill>
                      <a:srgbClr val="FFFFFF"/>
                    </a:solidFill>
                    <a:latin typeface="Calibri"/>
                    <a:cs typeface="Calibri"/>
                  </a:rPr>
                  <a:t>Why?  (use </a:t>
                </a:r>
                <a14:m xmlns:m="http://schemas.openxmlformats.org/officeDocument/2006/math">
                  <m:oMath>
                    <m:r>
                      <a:rPr lang="en-AU" sz="1400" b="1" i="1">
                        <a:solidFill>
                          <a:srgbClr val="FFFFFF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  <m:r>
                      <m:rPr>
                        <m:sty m:val="p"/>
                      </m:rPr>
                      <a:rPr lang="en-AU" sz="1400" b="1" i="0">
                        <a:solidFill>
                          <a:srgbClr val="FFFFFF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r>
                      <a:rPr lang="en-AU" sz="1400" b="1" i="1">
                        <a:solidFill>
                          <a:srgbClr val="FFFFFF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  <m:r>
                      <m:rPr>
                        <m:sty m:val="p"/>
                      </m:rPr>
                      <a:rPr lang="en-AU" sz="1400" b="1" i="0">
                        <a:solidFill>
                          <a:srgbClr val="FFFFFF"/>
                        </a:solidFill>
                        <a:latin typeface="Cambria Math" panose="02040503050406030204" pitchFamily="18" charset="0"/>
                        <a:cs typeface="Cambria Math"/>
                      </a:rPr>
                      <m:t>⇔</m:t>
                    </m:r>
                    <m:r>
                      <a:rPr lang="en-AU" sz="1400" b="1" i="1">
                        <a:solidFill>
                          <a:srgbClr val="FFFFFF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  <m:r>
                      <m:rPr>
                        <m:sty m:val="p"/>
                      </m:rPr>
                      <a:rPr lang="en-AU" sz="1400" b="1" i="0">
                        <a:solidFill>
                          <a:srgbClr val="FFFFFF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a:rPr lang="en-AU" sz="1400" b="1" i="1">
                        <a:solidFill>
                          <a:srgbClr val="FFFFFF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  <m:r>
                      <m:rPr>
                        <m:sty m:val="p"/>
                      </m:rPr>
                      <a:rPr lang="en-AU" sz="1400" b="1" i="0">
                        <a:solidFill>
                          <a:srgbClr val="FFFFFF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r>
                      <a:rPr lang="en-AU" sz="1400" b="1" i="1">
                        <a:solidFill>
                          <a:srgbClr val="FFFFFF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</m:oMath>
                </a14:m>
                <a:r>
                  <a:rPr lang="en-AU" sz="1400" b="1" i="0" dirty="0">
                    <a:solidFill>
                      <a:srgbClr val="FFFFFF"/>
                    </a:solidFill>
                    <a:latin typeface="Calibri"/>
                    <a:cs typeface="Calibri"/>
                  </a:rPr>
                  <a:t>)</a:t>
                </a:r>
                <a:endParaRPr lang="en-AU" sz="1400" dirty="0"/>
              </a:p>
            </p:txBody>
          </p:sp>
        </mc:Choice>
        <mc:Fallback>
          <p:sp>
            <p:nvSpPr>
              <p:cNvPr id="11" name="TextBox 10"/>
              <p:cNvSpPr txBox="1"/>
              <p:nvPr/>
            </p:nvSpPr>
            <p:spPr>
              <a:xfrm>
                <a:off x="4370832" y="841248"/>
                <a:ext cx="4242816" cy="45720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l">
                  <a:spcAft>
                    <a:spcPts val="0"/>
                  </a:spcAft>
                  <a:buNone/>
                </a:pPr>
                <a:r>
                  <a:rPr lang="en-AU" sz="1400" b="1" i="0" dirty="0">
                    <a:solidFill>
                      <a:srgbClr val="FFFFFF"/>
                    </a:solidFill>
                    <a:latin typeface="Calibri"/>
                    <a:cs typeface="Calibri"/>
                  </a:rPr>
                  <a:t>Why?  (use </a:t>
                </a:r>
                <a:r>
                  <a:rPr lang="en-AU" sz="1400" b="1" i="0" dirty="0">
                    <a:solidFill>
                      <a:srgbClr val="FFFFFF"/>
                    </a:solidFill>
                    <a:latin typeface="Cambria"/>
                    <a:cs typeface="Cambria"/>
                  </a:rPr>
                  <a:t>a&gt;b⇔ a − b&gt;0</a:t>
                </a:r>
                <a:r>
                  <a:rPr lang="en-AU" sz="1400" b="1" i="0" dirty="0">
                    <a:solidFill>
                      <a:srgbClr val="FFFFFF"/>
                    </a:solidFill>
                    <a:latin typeface="Calibri"/>
                    <a:cs typeface="Calibri"/>
                  </a:rPr>
                  <a:t>)</a:t>
                </a:r>
                <a:endParaRPr lang="en-AU" sz="1400" dirty="0"/>
              </a:p>
            </p:txBody>
          </p:sp>
        </mc:Fallback>
      </mc:AlternateContent>
      <p:sp>
        <p:nvSpPr>
          <p:cNvPr id="12" name="Rectangle 11"/>
          <p:cNvSpPr/>
          <p:nvPr/>
        </p:nvSpPr>
        <p:spPr>
          <a:xfrm>
            <a:off x="457200" y="1298448"/>
            <a:ext cx="384048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530352" y="1298448"/>
                <a:ext cx="3694176" cy="45720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l">
                  <a:spcAft>
                    <a:spcPts val="0"/>
                  </a:spcAft>
                  <a:buNone/>
                </a:pP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If </a:t>
                </a:r>
                <a14:m xmlns:m="http://schemas.openxmlformats.org/officeDocument/2006/math">
                  <m:oMath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then </a:t>
                </a:r>
                <a14:m xmlns:m="http://schemas.openxmlformats.org/officeDocument/2006/math">
                  <m:oMath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±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𝑐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±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𝑐</m:t>
                    </m:r>
                  </m:oMath>
                </a14:m>
                <a:endParaRPr lang="en-AU" sz="1400" dirty="0"/>
              </a:p>
            </p:txBody>
          </p:sp>
        </mc:Choice>
        <mc:Fallback>
          <p:sp>
            <p:nvSpPr>
              <p:cNvPr id="13" name="TextBox 12"/>
              <p:cNvSpPr txBox="1"/>
              <p:nvPr/>
            </p:nvSpPr>
            <p:spPr>
              <a:xfrm>
                <a:off x="530352" y="1298448"/>
                <a:ext cx="3694176" cy="45720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l">
                  <a:spcAft>
                    <a:spcPts val="0"/>
                  </a:spcAft>
                  <a:buNone/>
                </a:pP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If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a&gt;b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then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a± c&gt;b± c</a:t>
                </a:r>
                <a:endParaRPr lang="en-AU" sz="1400" dirty="0"/>
              </a:p>
            </p:txBody>
          </p:sp>
        </mc:Fallback>
      </mc:AlternateContent>
      <p:sp>
        <p:nvSpPr>
          <p:cNvPr id="14" name="Rectangle 13"/>
          <p:cNvSpPr/>
          <p:nvPr/>
        </p:nvSpPr>
        <p:spPr>
          <a:xfrm>
            <a:off x="4297680" y="1298448"/>
            <a:ext cx="438912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4370832" y="1298448"/>
            <a:ext cx="4242816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0"/>
              </a:spcAft>
              <a:buNone/>
            </a:pPr>
            <a:endParaRPr lang="en-AU" sz="1400" dirty="0"/>
          </a:p>
        </p:txBody>
      </p:sp>
      <p:sp>
        <p:nvSpPr>
          <p:cNvPr id="16" name="Rectangle 15"/>
          <p:cNvSpPr/>
          <p:nvPr/>
        </p:nvSpPr>
        <p:spPr>
          <a:xfrm>
            <a:off x="457200" y="1755648"/>
            <a:ext cx="3840480" cy="457200"/>
          </a:xfrm>
          <a:prstGeom prst="rect">
            <a:avLst/>
          </a:prstGeom>
          <a:solidFill>
            <a:srgbClr val="EEF1F6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/>
              <p:cNvSpPr txBox="1"/>
              <p:nvPr/>
            </p:nvSpPr>
            <p:spPr>
              <a:xfrm>
                <a:off x="530352" y="1755648"/>
                <a:ext cx="3694176" cy="45720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l">
                  <a:spcAft>
                    <a:spcPts val="0"/>
                  </a:spcAft>
                  <a:buNone/>
                </a:pP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If </a:t>
                </a:r>
                <a14:m xmlns:m="http://schemas.openxmlformats.org/officeDocument/2006/math">
                  <m:oMath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then </a:t>
                </a:r>
                <a14:m xmlns:m="http://schemas.openxmlformats.org/officeDocument/2006/math">
                  <m:oMath>
                    <m:f>
                      <m:fPr>
                        <m:type m:val="bar"/>
                      </m:fPr>
                      <m:num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num>
                      <m:den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𝑏</m:t>
                        </m:r>
                      </m:den>
                    </m:f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f>
                      <m:fPr>
                        <m:type m:val="bar"/>
                      </m:fPr>
                      <m:num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num>
                      <m:den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𝑎</m:t>
                        </m:r>
                      </m:den>
                    </m:f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(and vice versa)</a:t>
                </a:r>
                <a:endParaRPr lang="en-AU" sz="1400" dirty="0"/>
              </a:p>
            </p:txBody>
          </p:sp>
        </mc:Choice>
        <mc:Fallback>
          <p:sp>
            <p:nvSpPr>
              <p:cNvPr id="17" name="TextBox 16"/>
              <p:cNvSpPr txBox="1"/>
              <p:nvPr/>
            </p:nvSpPr>
            <p:spPr>
              <a:xfrm>
                <a:off x="530352" y="1755648"/>
                <a:ext cx="3694176" cy="45720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l">
                  <a:spcAft>
                    <a:spcPts val="0"/>
                  </a:spcAft>
                  <a:buNone/>
                </a:pP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If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a&gt;b&gt;0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then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1/b&gt;1/a&gt;0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(and vice versa)</a:t>
                </a:r>
                <a:endParaRPr lang="en-AU" sz="1400" dirty="0"/>
              </a:p>
            </p:txBody>
          </p:sp>
        </mc:Fallback>
      </mc:AlternateContent>
      <p:sp>
        <p:nvSpPr>
          <p:cNvPr id="18" name="Rectangle 17"/>
          <p:cNvSpPr/>
          <p:nvPr/>
        </p:nvSpPr>
        <p:spPr>
          <a:xfrm>
            <a:off x="4297680" y="1755648"/>
            <a:ext cx="4389120" cy="457200"/>
          </a:xfrm>
          <a:prstGeom prst="rect">
            <a:avLst/>
          </a:prstGeom>
          <a:solidFill>
            <a:srgbClr val="EEF1F6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4370832" y="1755648"/>
            <a:ext cx="4242816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0"/>
              </a:spcAft>
              <a:buNone/>
            </a:pPr>
            <a:endParaRPr lang="en-AU" sz="1400" dirty="0"/>
          </a:p>
        </p:txBody>
      </p:sp>
      <p:sp>
        <p:nvSpPr>
          <p:cNvPr id="20" name="Rectangle 19"/>
          <p:cNvSpPr/>
          <p:nvPr/>
        </p:nvSpPr>
        <p:spPr>
          <a:xfrm>
            <a:off x="457200" y="2212848"/>
            <a:ext cx="384048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/>
              <p:cNvSpPr txBox="1"/>
              <p:nvPr/>
            </p:nvSpPr>
            <p:spPr>
              <a:xfrm>
                <a:off x="530352" y="2212848"/>
                <a:ext cx="3694176" cy="45720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l">
                  <a:spcAft>
                    <a:spcPts val="0"/>
                  </a:spcAft>
                  <a:buNone/>
                </a:pPr>
                <a14:m xmlns:m="http://schemas.openxmlformats.org/officeDocument/2006/math">
                  <m:oMath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𝑎</m:t>
                        </m:r>
                      </m:e>
                    </m:d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𝑏</m:t>
                        </m:r>
                      </m:e>
                    </m:d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⇔</m:t>
                    </m:r>
                    <m:sSup>
                      <m:e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𝑎</m:t>
                        </m:r>
                      </m:e>
                      <m:sup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sSup>
                      <m:e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𝑏</m:t>
                        </m:r>
                      </m:e>
                      <m:sup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AU" sz="1400" dirty="0"/>
              </a:p>
            </p:txBody>
          </p:sp>
        </mc:Choice>
        <mc:Fallback>
          <p:sp>
            <p:nvSpPr>
              <p:cNvPr id="21" name="TextBox 20"/>
              <p:cNvSpPr txBox="1"/>
              <p:nvPr/>
            </p:nvSpPr>
            <p:spPr>
              <a:xfrm>
                <a:off x="530352" y="2212848"/>
                <a:ext cx="3694176" cy="45720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l">
                  <a:spcAft>
                    <a:spcPts val="0"/>
                  </a:spcAft>
                  <a:buNone/>
                </a:pPr>
                <a:r>
                  <a:rPr lang="en-AU" sz="14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|a|&gt;|b|⇔ a²&gt;b²</a:t>
                </a:r>
                <a:endParaRPr lang="en-AU" sz="1400" dirty="0"/>
              </a:p>
            </p:txBody>
          </p:sp>
        </mc:Fallback>
      </mc:AlternateContent>
      <p:sp>
        <p:nvSpPr>
          <p:cNvPr id="22" name="Rectangle 21"/>
          <p:cNvSpPr/>
          <p:nvPr/>
        </p:nvSpPr>
        <p:spPr>
          <a:xfrm>
            <a:off x="4297680" y="2212848"/>
            <a:ext cx="438912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4370832" y="2212848"/>
            <a:ext cx="4242816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0"/>
              </a:spcAft>
              <a:buNone/>
            </a:pPr>
            <a:endParaRPr lang="en-AU" sz="1400" dirty="0"/>
          </a:p>
        </p:txBody>
      </p:sp>
      <p:sp>
        <p:nvSpPr>
          <p:cNvPr id="24" name="Rectangle 23"/>
          <p:cNvSpPr/>
          <p:nvPr/>
        </p:nvSpPr>
        <p:spPr>
          <a:xfrm>
            <a:off x="457200" y="2670048"/>
            <a:ext cx="3840480" cy="457200"/>
          </a:xfrm>
          <a:prstGeom prst="rect">
            <a:avLst/>
          </a:prstGeom>
          <a:solidFill>
            <a:srgbClr val="EEF1F6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/>
              <p:cNvSpPr txBox="1"/>
              <p:nvPr/>
            </p:nvSpPr>
            <p:spPr>
              <a:xfrm>
                <a:off x="530352" y="2670048"/>
                <a:ext cx="3694176" cy="45720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l">
                  <a:spcAft>
                    <a:spcPts val="0"/>
                  </a:spcAft>
                  <a:buNone/>
                </a:pP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If </a:t>
                </a:r>
                <a14:m xmlns:m="http://schemas.openxmlformats.org/officeDocument/2006/math">
                  <m:oMath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14:m xmlns:m="http://schemas.openxmlformats.org/officeDocument/2006/math">
                  <m:oMath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𝑐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then </a:t>
                </a:r>
                <a14:m xmlns:m="http://schemas.openxmlformats.org/officeDocument/2006/math">
                  <m:oMath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𝑐</m:t>
                    </m:r>
                  </m:oMath>
                </a14:m>
                <a:endParaRPr lang="en-AU" sz="1400" dirty="0"/>
              </a:p>
            </p:txBody>
          </p:sp>
        </mc:Choice>
        <mc:Fallback>
          <p:sp>
            <p:nvSpPr>
              <p:cNvPr id="25" name="TextBox 24"/>
              <p:cNvSpPr txBox="1"/>
              <p:nvPr/>
            </p:nvSpPr>
            <p:spPr>
              <a:xfrm>
                <a:off x="530352" y="2670048"/>
                <a:ext cx="3694176" cy="45720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l">
                  <a:spcAft>
                    <a:spcPts val="0"/>
                  </a:spcAft>
                  <a:buNone/>
                </a:pP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If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a&gt;b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b&gt;c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then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a&gt;c</a:t>
                </a:r>
                <a:endParaRPr lang="en-AU" sz="1400" dirty="0"/>
              </a:p>
            </p:txBody>
          </p:sp>
        </mc:Fallback>
      </mc:AlternateContent>
      <p:sp>
        <p:nvSpPr>
          <p:cNvPr id="26" name="Rectangle 25"/>
          <p:cNvSpPr/>
          <p:nvPr/>
        </p:nvSpPr>
        <p:spPr>
          <a:xfrm>
            <a:off x="4297680" y="2670048"/>
            <a:ext cx="4389120" cy="457200"/>
          </a:xfrm>
          <a:prstGeom prst="rect">
            <a:avLst/>
          </a:prstGeom>
          <a:solidFill>
            <a:srgbClr val="EEF1F6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p:sp>
        <p:nvSpPr>
          <p:cNvPr id="27" name="TextBox 26"/>
          <p:cNvSpPr txBox="1"/>
          <p:nvPr/>
        </p:nvSpPr>
        <p:spPr>
          <a:xfrm>
            <a:off x="4370832" y="2670048"/>
            <a:ext cx="4242816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0"/>
              </a:spcAft>
              <a:buNone/>
            </a:pPr>
            <a:endParaRPr lang="en-AU" sz="1400" dirty="0"/>
          </a:p>
        </p:txBody>
      </p:sp>
      <p:sp>
        <p:nvSpPr>
          <p:cNvPr id="28" name="Rectangle 27"/>
          <p:cNvSpPr/>
          <p:nvPr/>
        </p:nvSpPr>
        <p:spPr>
          <a:xfrm>
            <a:off x="457200" y="3127248"/>
            <a:ext cx="384048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/>
              <p:cNvSpPr txBox="1"/>
              <p:nvPr/>
            </p:nvSpPr>
            <p:spPr>
              <a:xfrm>
                <a:off x="530352" y="3127248"/>
                <a:ext cx="3694176" cy="45720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l">
                  <a:spcAft>
                    <a:spcPts val="0"/>
                  </a:spcAft>
                  <a:buNone/>
                </a:pP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If </a:t>
                </a:r>
                <a14:m xmlns:m="http://schemas.openxmlformats.org/officeDocument/2006/math">
                  <m:oMath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14:m xmlns:m="http://schemas.openxmlformats.org/officeDocument/2006/math">
                  <m:oMath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𝑐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𝑑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then </a:t>
                </a:r>
                <a14:m xmlns:m="http://schemas.openxmlformats.org/officeDocument/2006/math">
                  <m:oMath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𝑐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𝑑</m:t>
                    </m:r>
                  </m:oMath>
                </a14:m>
                <a:endParaRPr lang="en-AU" sz="1400" dirty="0"/>
              </a:p>
            </p:txBody>
          </p:sp>
        </mc:Choice>
        <mc:Fallback>
          <p:sp>
            <p:nvSpPr>
              <p:cNvPr id="29" name="TextBox 28"/>
              <p:cNvSpPr txBox="1"/>
              <p:nvPr/>
            </p:nvSpPr>
            <p:spPr>
              <a:xfrm>
                <a:off x="530352" y="3127248"/>
                <a:ext cx="3694176" cy="45720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l">
                  <a:spcAft>
                    <a:spcPts val="0"/>
                  </a:spcAft>
                  <a:buNone/>
                </a:pP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If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a&gt;b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c&gt;d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then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 + c&gt;b + d</a:t>
                </a:r>
                <a:endParaRPr lang="en-AU" sz="1400" dirty="0"/>
              </a:p>
            </p:txBody>
          </p:sp>
        </mc:Fallback>
      </mc:AlternateContent>
      <p:sp>
        <p:nvSpPr>
          <p:cNvPr id="30" name="Rectangle 29"/>
          <p:cNvSpPr/>
          <p:nvPr/>
        </p:nvSpPr>
        <p:spPr>
          <a:xfrm>
            <a:off x="4297680" y="3127248"/>
            <a:ext cx="438912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p:sp>
        <p:nvSpPr>
          <p:cNvPr id="31" name="TextBox 30"/>
          <p:cNvSpPr txBox="1"/>
          <p:nvPr/>
        </p:nvSpPr>
        <p:spPr>
          <a:xfrm>
            <a:off x="4370832" y="3127248"/>
            <a:ext cx="4242816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0"/>
              </a:spcAft>
              <a:buNone/>
            </a:pPr>
            <a:endParaRPr lang="en-AU" sz="1400" dirty="0"/>
          </a:p>
        </p:txBody>
      </p:sp>
      <p:sp>
        <p:nvSpPr>
          <p:cNvPr id="32" name="Rectangle 31"/>
          <p:cNvSpPr/>
          <p:nvPr/>
        </p:nvSpPr>
        <p:spPr>
          <a:xfrm>
            <a:off x="457200" y="3584448"/>
            <a:ext cx="3840480" cy="457200"/>
          </a:xfrm>
          <a:prstGeom prst="rect">
            <a:avLst/>
          </a:prstGeom>
          <a:solidFill>
            <a:srgbClr val="EEF1F6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3" name="TextBox 32"/>
              <p:cNvSpPr txBox="1"/>
              <p:nvPr/>
            </p:nvSpPr>
            <p:spPr>
              <a:xfrm>
                <a:off x="530352" y="3584448"/>
                <a:ext cx="3694176" cy="45720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l">
                  <a:spcAft>
                    <a:spcPts val="0"/>
                  </a:spcAft>
                  <a:buNone/>
                </a:pP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If </a:t>
                </a:r>
                <a14:m xmlns:m="http://schemas.openxmlformats.org/officeDocument/2006/math">
                  <m:oMath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14:m xmlns:m="http://schemas.openxmlformats.org/officeDocument/2006/math">
                  <m:oMath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𝑐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then </a:t>
                </a:r>
                <a14:m xmlns:m="http://schemas.openxmlformats.org/officeDocument/2006/math">
                  <m:oMath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𝑐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𝑐</m:t>
                    </m:r>
                  </m:oMath>
                </a14:m>
                <a:endParaRPr lang="en-AU" sz="1400" dirty="0"/>
              </a:p>
            </p:txBody>
          </p:sp>
        </mc:Choice>
        <mc:Fallback>
          <p:sp>
            <p:nvSpPr>
              <p:cNvPr id="33" name="TextBox 32"/>
              <p:cNvSpPr txBox="1"/>
              <p:nvPr/>
            </p:nvSpPr>
            <p:spPr>
              <a:xfrm>
                <a:off x="530352" y="3584448"/>
                <a:ext cx="3694176" cy="45720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l">
                  <a:spcAft>
                    <a:spcPts val="0"/>
                  </a:spcAft>
                  <a:buNone/>
                </a:pP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If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a&gt;b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c&gt;0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then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ac&gt;bc</a:t>
                </a:r>
                <a:endParaRPr lang="en-AU" sz="1400" dirty="0"/>
              </a:p>
            </p:txBody>
          </p:sp>
        </mc:Fallback>
      </mc:AlternateContent>
      <p:sp>
        <p:nvSpPr>
          <p:cNvPr id="34" name="Rectangle 33"/>
          <p:cNvSpPr/>
          <p:nvPr/>
        </p:nvSpPr>
        <p:spPr>
          <a:xfrm>
            <a:off x="4297680" y="3584448"/>
            <a:ext cx="4389120" cy="457200"/>
          </a:xfrm>
          <a:prstGeom prst="rect">
            <a:avLst/>
          </a:prstGeom>
          <a:solidFill>
            <a:srgbClr val="EEF1F6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p:sp>
        <p:nvSpPr>
          <p:cNvPr id="35" name="TextBox 34"/>
          <p:cNvSpPr txBox="1"/>
          <p:nvPr/>
        </p:nvSpPr>
        <p:spPr>
          <a:xfrm>
            <a:off x="4370832" y="3584448"/>
            <a:ext cx="4242816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0"/>
              </a:spcAft>
              <a:buNone/>
            </a:pPr>
            <a:endParaRPr lang="en-AU" sz="1400" dirty="0"/>
          </a:p>
        </p:txBody>
      </p:sp>
      <p:sp>
        <p:nvSpPr>
          <p:cNvPr id="36" name="Rectangle 35"/>
          <p:cNvSpPr/>
          <p:nvPr/>
        </p:nvSpPr>
        <p:spPr>
          <a:xfrm>
            <a:off x="457200" y="4041648"/>
            <a:ext cx="384048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7" name="TextBox 36"/>
              <p:cNvSpPr txBox="1"/>
              <p:nvPr/>
            </p:nvSpPr>
            <p:spPr>
              <a:xfrm>
                <a:off x="530352" y="4041648"/>
                <a:ext cx="3694176" cy="45720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l">
                  <a:spcAft>
                    <a:spcPts val="0"/>
                  </a:spcAft>
                  <a:buNone/>
                </a:pP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If </a:t>
                </a:r>
                <a14:m xmlns:m="http://schemas.openxmlformats.org/officeDocument/2006/math">
                  <m:oMath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14:m xmlns:m="http://schemas.openxmlformats.org/officeDocument/2006/math">
                  <m:oMath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𝑐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&lt;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then </a:t>
                </a:r>
                <a14:m xmlns:m="http://schemas.openxmlformats.org/officeDocument/2006/math">
                  <m:oMath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𝑐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&lt;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𝑐</m:t>
                    </m:r>
                  </m:oMath>
                </a14:m>
                <a:endParaRPr lang="en-AU" sz="1400" dirty="0"/>
              </a:p>
            </p:txBody>
          </p:sp>
        </mc:Choice>
        <mc:Fallback>
          <p:sp>
            <p:nvSpPr>
              <p:cNvPr id="37" name="TextBox 36"/>
              <p:cNvSpPr txBox="1"/>
              <p:nvPr/>
            </p:nvSpPr>
            <p:spPr>
              <a:xfrm>
                <a:off x="530352" y="4041648"/>
                <a:ext cx="3694176" cy="45720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l">
                  <a:spcAft>
                    <a:spcPts val="0"/>
                  </a:spcAft>
                  <a:buNone/>
                </a:pP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If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a&gt;b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c&lt;0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then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ac&lt;bc</a:t>
                </a:r>
                <a:endParaRPr lang="en-AU" sz="1400" dirty="0"/>
              </a:p>
            </p:txBody>
          </p:sp>
        </mc:Fallback>
      </mc:AlternateContent>
      <p:sp>
        <p:nvSpPr>
          <p:cNvPr id="38" name="Rectangle 37"/>
          <p:cNvSpPr/>
          <p:nvPr/>
        </p:nvSpPr>
        <p:spPr>
          <a:xfrm>
            <a:off x="4297680" y="4041648"/>
            <a:ext cx="438912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p:sp>
        <p:nvSpPr>
          <p:cNvPr id="39" name="TextBox 38"/>
          <p:cNvSpPr txBox="1"/>
          <p:nvPr/>
        </p:nvSpPr>
        <p:spPr>
          <a:xfrm>
            <a:off x="4370832" y="4041648"/>
            <a:ext cx="4242816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0"/>
              </a:spcAft>
              <a:buNone/>
            </a:pPr>
            <a:endParaRPr lang="en-AU" sz="1400" dirty="0"/>
          </a:p>
        </p:txBody>
      </p:sp>
      <p:sp>
        <p:nvSpPr>
          <p:cNvPr id="40" name="TextBox 39"/>
          <p:cNvSpPr txBox="1"/>
          <p:nvPr/>
        </p:nvSpPr>
        <p:spPr>
          <a:xfrm>
            <a:off x="457200" y="4526280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350" b="1" i="0" dirty="0">
                <a:solidFill>
                  <a:srgbClr val="791F1F"/>
                </a:solidFill>
                <a:latin typeface="Calibri"/>
                <a:cs typeface="Calibri"/>
              </a:rPr>
              <a:t>Warning:</a:t>
            </a:r>
            <a:r>
              <a:rPr lang="en-AU" sz="1350" b="0" i="0" dirty="0">
                <a:solidFill>
                  <a:srgbClr val="791F1F"/>
                </a:solidFill>
                <a:latin typeface="Calibri"/>
                <a:cs typeface="Calibri"/>
              </a:rPr>
              <a:t>  we cannot in general subtract or divide inequalities. Find a counterexample.</a:t>
            </a:r>
            <a:endParaRPr lang="en-AU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Example 3  ·  Using the properties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EXAMPLE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5  Algebraic inequalities I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7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04672"/>
                <a:ext cx="2651760" cy="7772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5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5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Prove that if </a:t>
                </a:r>
                <a14:m xmlns:m="http://schemas.openxmlformats.org/officeDocument/2006/math">
                  <m:oMath>
                    <m:r>
                      <a:rPr lang="en-AU" sz="15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  <m:r>
                      <m:rPr>
                        <m:sty m:val="p"/>
                      </m:rPr>
                      <a:rPr lang="en-AU" sz="15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r>
                      <a:rPr lang="en-AU" sz="15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  <m:r>
                      <m:rPr>
                        <m:sty m:val="p"/>
                      </m:rPr>
                      <a:rPr lang="en-AU" sz="15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r>
                      <a:rPr lang="en-AU" sz="15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</m:oMath>
                </a14:m>
                <a:r>
                  <a:rPr lang="en-AU" sz="15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then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5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𝑎</m:t>
                        </m:r>
                      </m:e>
                      <m:sup>
                        <m:r>
                          <a:rPr lang="en-AU" sz="15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5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sSup>
                      <m:e>
                        <m:r>
                          <a:rPr lang="en-AU" sz="15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𝑏</m:t>
                        </m:r>
                      </m:e>
                      <m:sup>
                        <m:r>
                          <a:rPr lang="en-AU" sz="15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AU" sz="15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5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04672"/>
                <a:ext cx="2651760" cy="7772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5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5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Prove that if </a:t>
                </a:r>
                <a:r>
                  <a:rPr lang="en-AU" sz="15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a&gt;b&gt;0</a:t>
                </a:r>
                <a:r>
                  <a:rPr lang="en-AU" sz="15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then </a:t>
                </a:r>
                <a:r>
                  <a:rPr lang="en-AU" sz="15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a²&gt;b²</a:t>
                </a:r>
                <a:r>
                  <a:rPr lang="en-AU" sz="15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50" dirty="0"/>
              </a:p>
            </p:txBody>
          </p:sp>
        </mc:Fallback>
      </mc:AlternateContent>
      <p:pic>
        <p:nvPicPr>
          <p:cNvPr id="9" name="Picture 8" descr="grid_2.90x3.37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627632"/>
            <a:ext cx="2651760" cy="308152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3246120" y="804672"/>
                <a:ext cx="2651760" cy="7772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5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5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Prove that if </a:t>
                </a:r>
                <a14:m xmlns:m="http://schemas.openxmlformats.org/officeDocument/2006/math">
                  <m:oMath>
                    <m:r>
                      <a:rPr lang="en-AU" sz="15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  <m:r>
                      <m:rPr>
                        <m:sty m:val="p"/>
                      </m:rPr>
                      <a:rPr lang="en-AU" sz="15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,</m:t>
                    </m:r>
                    <m:r>
                      <a:rPr lang="en-AU" sz="15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  <m:r>
                      <m:rPr>
                        <m:sty m:val="p"/>
                      </m:rPr>
                      <a:rPr lang="en-AU" sz="15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r>
                      <a:rPr lang="en-AU" sz="15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</m:oMath>
                </a14:m>
                <a:r>
                  <a:rPr lang="en-AU" sz="15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then  </a:t>
                </a:r>
                <a14:m xmlns:m="http://schemas.openxmlformats.org/officeDocument/2006/math">
                  <m:oMath>
                    <m:f>
                      <m:fPr>
                        <m:type m:val="bar"/>
                      </m:fPr>
                      <m:num>
                        <m:r>
                          <a:rPr lang="en-AU" sz="15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𝑎</m:t>
                        </m:r>
                      </m:num>
                      <m:den>
                        <m:r>
                          <a:rPr lang="en-AU" sz="15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𝑏</m:t>
                        </m:r>
                      </m:den>
                    </m:f>
                    <m:r>
                      <m:rPr>
                        <m:sty m:val="p"/>
                      </m:rPr>
                      <a:rPr lang="en-AU" sz="15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f>
                      <m:fPr>
                        <m:type m:val="bar"/>
                      </m:fPr>
                      <m:num>
                        <m:r>
                          <a:rPr lang="en-AU" sz="15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𝑏</m:t>
                        </m:r>
                      </m:num>
                      <m:den>
                        <m:r>
                          <a:rPr lang="en-AU" sz="15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𝑎</m:t>
                        </m:r>
                      </m:den>
                    </m:f>
                    <m:r>
                      <m:rPr>
                        <m:sty m:val="p"/>
                      </m:rPr>
                      <a:rPr lang="en-AU" sz="15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r>
                      <a:rPr lang="en-AU" sz="15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</m:oMath>
                </a14:m>
                <a:r>
                  <a:rPr lang="en-AU" sz="15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5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3246120" y="804672"/>
                <a:ext cx="2651760" cy="7772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5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5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Prove that if </a:t>
                </a:r>
                <a:r>
                  <a:rPr lang="en-AU" sz="15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a,b&gt;0</a:t>
                </a:r>
                <a:r>
                  <a:rPr lang="en-AU" sz="15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then  </a:t>
                </a:r>
                <a:r>
                  <a:rPr lang="en-AU" sz="15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a/b + b/a ≥ 2</a:t>
                </a:r>
                <a:r>
                  <a:rPr lang="en-AU" sz="15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50" dirty="0"/>
              </a:p>
            </p:txBody>
          </p:sp>
        </mc:Fallback>
      </mc:AlternateContent>
      <p:pic>
        <p:nvPicPr>
          <p:cNvPr id="11" name="Picture 10" descr="grid_2.90x3.37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120" y="1627632"/>
            <a:ext cx="2651760" cy="308152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6035040" y="804672"/>
                <a:ext cx="2651760" cy="7772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5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(c)</a:t>
                </a:r>
                <a:r>
                  <a:rPr lang="en-AU" sz="15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Prove that 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5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𝑎</m:t>
                        </m:r>
                      </m:e>
                      <m:sup>
                        <m:r>
                          <a:rPr lang="en-AU" sz="15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3</m:t>
                        </m:r>
                      </m:sup>
                    </m:sSup>
                    <m:r>
                      <m:rPr>
                        <m:sty m:val="p"/>
                      </m:rPr>
                      <a:rPr lang="en-AU" sz="15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sSup>
                      <m:e>
                        <m:r>
                          <a:rPr lang="en-AU" sz="15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𝑏</m:t>
                        </m:r>
                      </m:e>
                      <m:sup>
                        <m:r>
                          <a:rPr lang="en-AU" sz="15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3</m:t>
                        </m:r>
                      </m:sup>
                    </m:sSup>
                    <m:r>
                      <m:rPr>
                        <m:sty m:val="p"/>
                      </m:rPr>
                      <a:rPr lang="en-AU" sz="15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sSup>
                      <m:e>
                        <m:r>
                          <a:rPr lang="en-AU" sz="15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𝑎</m:t>
                        </m:r>
                      </m:e>
                      <m:sup>
                        <m:r>
                          <a:rPr lang="en-AU" sz="15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a:rPr lang="en-AU" sz="15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  <m:r>
                      <m:rPr>
                        <m:sty m:val="p"/>
                      </m:rPr>
                      <a:rPr lang="en-AU" sz="15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5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  <m:sSup>
                      <m:e>
                        <m:r>
                          <a:rPr lang="en-AU" sz="15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𝑏</m:t>
                        </m:r>
                      </m:e>
                      <m:sup>
                        <m:r>
                          <a:rPr lang="en-AU" sz="15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AU" sz="15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for </a:t>
                </a:r>
                <a14:m xmlns:m="http://schemas.openxmlformats.org/officeDocument/2006/math">
                  <m:oMath>
                    <m:r>
                      <a:rPr lang="en-AU" sz="15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  <m:r>
                      <m:rPr>
                        <m:sty m:val="p"/>
                      </m:rPr>
                      <a:rPr lang="en-AU" sz="15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,</m:t>
                    </m:r>
                    <m:r>
                      <a:rPr lang="en-AU" sz="15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  <m:r>
                      <m:rPr>
                        <m:sty m:val="p"/>
                      </m:rPr>
                      <a:rPr lang="en-AU" sz="15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r>
                      <a:rPr lang="en-AU" sz="15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</m:oMath>
                </a14:m>
                <a:r>
                  <a:rPr lang="en-AU" sz="15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50" dirty="0"/>
              </a:p>
            </p:txBody>
          </p:sp>
        </mc:Choice>
        <mc:Fallback>
          <p:sp>
            <p:nvSpPr>
              <p:cNvPr id="12" name="TextBox 11"/>
              <p:cNvSpPr txBox="1"/>
              <p:nvPr/>
            </p:nvSpPr>
            <p:spPr>
              <a:xfrm>
                <a:off x="6035040" y="804672"/>
                <a:ext cx="2651760" cy="7772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5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(c)</a:t>
                </a:r>
                <a:r>
                  <a:rPr lang="en-AU" sz="15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Prove that  </a:t>
                </a:r>
                <a:r>
                  <a:rPr lang="en-AU" sz="15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a³ + b³ ≥ a²b + ab²</a:t>
                </a:r>
                <a:r>
                  <a:rPr lang="en-AU" sz="15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for </a:t>
                </a:r>
                <a:r>
                  <a:rPr lang="en-AU" sz="15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a,b&gt;0</a:t>
                </a:r>
                <a:r>
                  <a:rPr lang="en-AU" sz="15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50" dirty="0"/>
              </a:p>
            </p:txBody>
          </p:sp>
        </mc:Fallback>
      </mc:AlternateContent>
      <p:pic>
        <p:nvPicPr>
          <p:cNvPr id="13" name="Picture 12" descr="grid_2.90x3.37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5040" y="1627632"/>
            <a:ext cx="2651760" cy="308152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HSC practice  ·  Which property fails?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HSC PRACTICE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5  Algebraic inequalities I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8</a:t>
            </a:r>
            <a:endParaRPr lang="en-AU" sz="900" dirty="0"/>
          </a:p>
        </p:txBody>
      </p:sp>
      <p:sp>
        <p:nvSpPr>
          <p:cNvPr id="8" name="Rounded Rectangle 7"/>
          <p:cNvSpPr/>
          <p:nvPr/>
        </p:nvSpPr>
        <p:spPr>
          <a:xfrm>
            <a:off x="457200" y="822960"/>
            <a:ext cx="1975104" cy="274320"/>
          </a:xfrm>
          <a:prstGeom prst="roundRect">
            <a:avLst>
              <a:gd name="adj" fmla="val 40000"/>
            </a:avLst>
          </a:prstGeom>
          <a:solidFill>
            <a:srgbClr val="E8A33D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457200" y="822960"/>
            <a:ext cx="1975104" cy="2743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1F2A44"/>
                </a:solidFill>
                <a:latin typeface="Calibri"/>
                <a:cs typeface="Calibri"/>
              </a:rPr>
              <a:t>Adapted from 2021 HSC Q5</a:t>
            </a:r>
            <a:endParaRPr lang="en-AU" sz="11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57200" y="1207008"/>
                <a:ext cx="8229600" cy="10058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Which statement is NOT true for all real numbers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&lt;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(in the domain of each function)?</a:t>
                </a:r>
                <a:endParaRPr lang="en-AU" sz="16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A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𝑎</m:t>
                        </m:r>
                      </m:e>
                      <m:sup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3</m:t>
                        </m:r>
                      </m:sup>
                    </m:sSup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&lt;</m:t>
                    </m:r>
                    <m:sSup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𝑏</m:t>
                        </m:r>
                      </m:e>
                      <m:sup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       </a:t>
                </a: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B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𝑒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𝑎</m:t>
                        </m:r>
                      </m:sup>
                    </m:sSup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sSup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𝑒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𝑏</m:t>
                        </m:r>
                      </m:sup>
                    </m:sSup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       </a:t>
                </a: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C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ln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&lt;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ln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       </a:t>
                </a: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D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f>
                      <m:fPr>
                        <m:type m:val="bar"/>
                      </m:fPr>
                      <m:num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num>
                      <m:den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𝑎</m:t>
                        </m:r>
                      </m:den>
                    </m:f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f>
                      <m:fPr>
                        <m:type m:val="bar"/>
                      </m:fPr>
                      <m:num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num>
                      <m:den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𝑏</m:t>
                        </m:r>
                      </m:den>
                    </m:f>
                  </m:oMath>
                </a14:m>
                <a:endParaRPr lang="en-AU" sz="16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457200" y="1207008"/>
                <a:ext cx="8229600" cy="10058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Which statement is NOT true for all real numbers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a&lt;b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(in the domain of each function)?</a:t>
                </a:r>
                <a:endParaRPr lang="en-AU" sz="16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A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a³&lt;b³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       </a:t>
                </a: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B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e^(− a)&gt;e^(− b)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       </a:t>
                </a: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C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ln a&lt;ln b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       </a:t>
                </a: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D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1/a&gt;1/b</a:t>
                </a:r>
                <a:endParaRPr lang="en-AU" sz="1600" dirty="0"/>
              </a:p>
            </p:txBody>
          </p:sp>
        </mc:Fallback>
      </mc:AlternateContent>
      <p:pic>
        <p:nvPicPr>
          <p:cNvPr id="11" name="Picture 10" descr="grid_9.00x2.65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286000"/>
            <a:ext cx="8229600" cy="242316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Example 4  ·  Using a given condition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EXAMPLE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5  Algebraic inequalities I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9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9144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Let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be positive real numbers with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Prove that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≤</m:t>
                    </m:r>
                    <m:f>
                      <m:fPr>
                        <m:type m:val="bar"/>
                      </m:fPr>
                      <m:num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num>
                      <m:den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4</m:t>
                        </m:r>
                      </m:den>
                    </m:f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     </a:t>
                </a: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Prove that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𝑎</m:t>
                        </m:r>
                      </m:e>
                      <m:sup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sSup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𝑏</m:t>
                        </m:r>
                      </m:e>
                      <m:sup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f>
                      <m:fPr>
                        <m:type m:val="bar"/>
                      </m:fPr>
                      <m:num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num>
                      <m:den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     </a:t>
                </a: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(c)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Hence prove that </a:t>
                </a:r>
                <a14:m xmlns:m="http://schemas.openxmlformats.org/officeDocument/2006/math">
                  <m:oMath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f>
                          <m:fPr>
                            <m:type m:val="bar"/>
                          </m:fPr>
                          <m:num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𝑎</m:t>
                            </m:r>
                          </m:den>
                        </m:f>
                      </m:e>
                    </m:d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f>
                          <m:fPr>
                            <m:type m:val="bar"/>
                          </m:fPr>
                          <m:num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𝑏</m:t>
                            </m:r>
                          </m:den>
                        </m:f>
                      </m:e>
                    </m:d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9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9144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Let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b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be positive real numbers with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 + b = 1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Prove that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ab ≤ 1/4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     </a:t>
                </a: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Prove that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a² + b² ≥ 1/2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     </a:t>
                </a: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(c)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Hence prove that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(1 + 1/a)(1 + 1/b) ≥ 9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Fallback>
      </mc:AlternateContent>
      <p:pic>
        <p:nvPicPr>
          <p:cNvPr id="9" name="Picture 8" descr="grid_9.00x3.17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810512"/>
            <a:ext cx="8229600" cy="289864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Exam-style  ·  Prove a result, then use it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EXAM-STYLE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5  Algebraic inequalities I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10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96012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(i)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Prove that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𝑥</m:t>
                        </m:r>
                      </m:e>
                      <m:sup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sSup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𝑦</m:t>
                        </m:r>
                      </m:e>
                      <m:sup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𝑦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for all real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𝑦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(ii)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Hence prove that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𝑎</m:t>
                        </m:r>
                      </m:e>
                      <m:sup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sSup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𝑏</m:t>
                        </m:r>
                      </m:e>
                      <m:sup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sSup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𝑐</m:t>
                        </m:r>
                      </m:e>
                      <m:sup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𝑐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𝑐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for all real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𝑐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(iii)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Hence, or otherwise, show that if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𝑐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3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then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𝑐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𝑐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≤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3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96012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(i)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Prove that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x² + y² ≥ 2xy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for all real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x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y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(ii)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Hence prove that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a² + b² + c² ≥ ab + bc + ca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for all real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b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c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(iii)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Hence, or otherwise, show that if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 + b + c = 3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then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ab + bc + ca ≤ 3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Fallback>
      </mc:AlternateContent>
      <p:pic>
        <p:nvPicPr>
          <p:cNvPr id="9" name="Picture 8" descr="grid_9.00x3.12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856232"/>
            <a:ext cx="8229600" cy="285292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Spot the flaw  ·  Starting from the result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SPOT THE FLAW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5  Algebraic inequalities I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11</a:t>
            </a:r>
            <a:endParaRPr lang="en-AU" sz="900" dirty="0"/>
          </a:p>
        </p:txBody>
      </p:sp>
      <p:sp>
        <p:nvSpPr>
          <p:cNvPr id="8" name="TextBox 7"/>
          <p:cNvSpPr txBox="1"/>
          <p:nvPr/>
        </p:nvSpPr>
        <p:spPr>
          <a:xfrm>
            <a:off x="457200" y="731520"/>
            <a:ext cx="8229600" cy="29260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lang="en-AU" sz="1400" b="0" i="0" dirty="0">
                <a:solidFill>
                  <a:srgbClr val="6B6B66"/>
                </a:solidFill>
                <a:latin typeface="Calibri"/>
                <a:cs typeface="Calibri"/>
              </a:rPr>
              <a:t>A student wrote this. Find the flaw, explain why it matters, then write a correct version.</a:t>
            </a:r>
            <a:endParaRPr lang="en-AU" sz="1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457200" y="1051560"/>
                <a:ext cx="8229600" cy="1463040"/>
              </a:xfrm>
              <a:prstGeom prst="rect">
                <a:avLst/>
              </a:prstGeom>
              <a:solidFill>
                <a:srgbClr val="EEF1F6"/>
              </a:solidFill>
            </p:spPr>
            <p:txBody>
              <a:bodyPr wrap="square" lIns="109728" tIns="109728" rIns="109728" bIns="109728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4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Claim.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a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sSup>
                      <m:e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b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a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b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for all real </a:t>
                </a:r>
                <a14:m xmlns:m="http://schemas.openxmlformats.org/officeDocument/2006/math">
                  <m:oMath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a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and </a:t>
                </a:r>
                <a14:m xmlns:m="http://schemas.openxmlformats.org/officeDocument/2006/math">
                  <m:oMath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b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400" dirty="0"/>
              </a:p>
              <a:p>
                <a:pPr algn="l">
                  <a:spcAft>
                    <a:spcPts val="400"/>
                  </a:spcAft>
                  <a:buNone/>
                </a:pP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1. 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a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sSup>
                      <m:e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b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a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b</m:t>
                    </m:r>
                  </m:oMath>
                </a14:m>
                <a:endParaRPr lang="en-AU" sz="1400" dirty="0"/>
              </a:p>
              <a:p>
                <a:pPr algn="l">
                  <a:spcAft>
                    <a:spcPts val="400"/>
                  </a:spcAft>
                  <a:buNone/>
                </a:pP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2.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⇒</m:t>
                    </m:r>
                    <m:sSup>
                      <m:e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a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-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a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b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sSup>
                      <m:e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b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</m:oMath>
                </a14:m>
                <a:endParaRPr lang="en-AU" sz="1400" dirty="0"/>
              </a:p>
              <a:p>
                <a:pPr algn="l">
                  <a:spcAft>
                    <a:spcPts val="400"/>
                  </a:spcAft>
                  <a:buNone/>
                </a:pP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3.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⇒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(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a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-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b</m:t>
                    </m:r>
                    <m:sSup>
                      <m:e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)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, which is true. Hence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a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sSup>
                      <m:e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b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a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b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 □</a:t>
                </a:r>
                <a:endParaRPr lang="en-AU" sz="1400" dirty="0"/>
              </a:p>
            </p:txBody>
          </p:sp>
        </mc:Choice>
        <mc:Fallback>
          <p:sp>
            <p:nvSpPr>
              <p:cNvPr id="9" name="TextBox 8"/>
              <p:cNvSpPr txBox="1"/>
              <p:nvPr/>
            </p:nvSpPr>
            <p:spPr>
              <a:xfrm>
                <a:off x="457200" y="1051560"/>
                <a:ext cx="8229600" cy="1463040"/>
              </a:xfrm>
              <a:prstGeom prst="rect">
                <a:avLst/>
              </a:prstGeom>
              <a:solidFill>
                <a:srgbClr val="EEF1F6"/>
              </a:solidFill>
            </p:spPr>
            <p:txBody>
              <a:bodyPr wrap="square" lIns="109728" tIns="109728" rIns="109728" bIns="109728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4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Claim.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a²+b²≥2ab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for all real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a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and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b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400" dirty="0"/>
              </a:p>
              <a:p>
                <a:pPr algn="l">
                  <a:spcAft>
                    <a:spcPts val="400"/>
                  </a:spcAft>
                  <a:buNone/>
                </a:pP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1. 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a²+b²≥2ab</a:t>
                </a:r>
                <a:endParaRPr lang="en-AU" sz="1400" dirty="0"/>
              </a:p>
              <a:p>
                <a:pPr algn="l">
                  <a:spcAft>
                    <a:spcPts val="400"/>
                  </a:spcAft>
                  <a:buNone/>
                </a:pP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2. 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⇒a²-2ab+b²≥0</a:t>
                </a:r>
                <a:endParaRPr lang="en-AU" sz="1400" dirty="0"/>
              </a:p>
              <a:p>
                <a:pPr algn="l">
                  <a:spcAft>
                    <a:spcPts val="400"/>
                  </a:spcAft>
                  <a:buNone/>
                </a:pP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3. 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⇒(a-b)²≥0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, which is true. Hence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a²+b²≥2ab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 □</a:t>
                </a:r>
                <a:endParaRPr lang="en-AU" sz="1400" dirty="0"/>
              </a:p>
            </p:txBody>
          </p:sp>
        </mc:Fallback>
      </mc:AlternateContent>
      <p:pic>
        <p:nvPicPr>
          <p:cNvPr id="10" name="Picture 9" descr="gri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679192"/>
            <a:ext cx="8229600" cy="200253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Exit ticket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EXIT TICKET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5  Algebraic inequalities I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12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4046220" cy="6858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Prove that 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𝑥</m:t>
                        </m:r>
                      </m:e>
                      <m:sup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4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5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for all real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4046220" cy="6858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Prove that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x² − 4x + 5&gt;0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for all real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x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Fallback>
      </mc:AlternateContent>
      <p:pic>
        <p:nvPicPr>
          <p:cNvPr id="9" name="Picture 8" descr="grid_4.42x2.90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554480"/>
            <a:ext cx="4046220" cy="2651759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640580" y="822960"/>
                <a:ext cx="4046220" cy="6858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Given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prove that  </a:t>
                </a:r>
                <a14:m xmlns:m="http://schemas.openxmlformats.org/officeDocument/2006/math">
                  <m:oMath>
                    <m:f>
                      <m:fPr>
                        <m:type m:val="bar"/>
                      </m:fPr>
                      <m:num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𝑎</m:t>
                        </m:r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num>
                      <m:den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𝑏</m:t>
                        </m:r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den>
                    </m:f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&lt;</m:t>
                    </m:r>
                    <m:f>
                      <m:fPr>
                        <m:type m:val="bar"/>
                      </m:fPr>
                      <m:num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𝑎</m:t>
                        </m:r>
                      </m:num>
                      <m:den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4640580" y="822960"/>
                <a:ext cx="4046220" cy="6858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Given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a&gt;b&gt;0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prove that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(a + 1)/(b + 1)&lt;a/b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Fallback>
      </mc:AlternateContent>
      <p:pic>
        <p:nvPicPr>
          <p:cNvPr id="11" name="Picture 10" descr="grid_4.42x2.90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0580" y="1554480"/>
            <a:ext cx="4046220" cy="2651759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457200" y="4297680"/>
            <a:ext cx="8229600" cy="457200"/>
          </a:xfrm>
          <a:prstGeom prst="roundRect">
            <a:avLst>
              <a:gd name="adj" fmla="val 12000"/>
            </a:avLst>
          </a:prstGeom>
          <a:solidFill>
            <a:srgbClr val="FBF1E1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621792" y="4297680"/>
            <a:ext cx="7955279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1" i="0" dirty="0">
                <a:solidFill>
                  <a:srgbClr val="A8661A"/>
                </a:solidFill>
                <a:latin typeface="Calibri"/>
                <a:cs typeface="Calibri"/>
              </a:rPr>
              <a:t>Suggested practice:</a:t>
            </a:r>
            <a:r>
              <a:rPr lang="en-AU" sz="1400" b="0" i="0" dirty="0">
                <a:solidFill>
                  <a:srgbClr val="2C2C2A"/>
                </a:solidFill>
                <a:latin typeface="Calibri"/>
                <a:cs typeface="Calibri"/>
              </a:rPr>
              <a:t>  Howard’s 1000 Extension 2 Revision Questions</a:t>
            </a:r>
            <a:endParaRPr lang="en-AU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5 · Algebraic inequalities I</dc:title>
  <dc:subject/>
  <dc:creator>McIntyre Maths</dc:creator>
  <cp:keywords/>
  <dc:description/>
  <cp:lastModifiedBy>McIntyre Maths</cp:lastModifiedBy>
  <cp:revision>1</cp:revision>
  <dcterms:created xsi:type="dcterms:W3CDTF">2013-01-27T09:14:16Z</dcterms:created>
  <dcterms:modified xsi:type="dcterms:W3CDTF">2013-01-27T09:15:58Z</dcterms:modified>
  <cp:category/>
</cp:coreProperties>
</file>