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70" r:id="rId22"/>
    <p:sldId id="269" r:id="rId2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5.xml"/><Relationship Id="rId22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3  Number proofs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write clear direct proofs of results about integers, including parity and divisibility.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even, odd, consecutive and multiple integers algebraically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the notation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(“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divides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”) correctly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a direct proof with a clear conclusion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split a proof into cases using remainders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disprove a claim with a counterexample and fix it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even, odd, consecutive and multiple integers algebraically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the notation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a| b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(“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divides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”) correctly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a direct proof with a clear conclusion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split a proof into cases using remainders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disprove a claim with a counterexample and fix it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Algebra we will need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(2k + 1)²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822960"/>
            <a:ext cx="438912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Factorise fully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Factorise fully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n³ − 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817370"/>
            <a:ext cx="438912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multiple of 3.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9k² + 12k + 6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multiple of 3.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2811780"/>
            <a:ext cx="438912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in words why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always even.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in words why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n(n + 1)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always even.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806190"/>
            <a:ext cx="438912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Writing integers algebraically  ·  Notation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4023360" cy="3867912"/>
          </a:xfrm>
          <a:prstGeom prst="roundRect">
            <a:avLst>
              <a:gd name="adj" fmla="val 141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3749039" cy="374903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Useful forms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(for some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</a:t>
                </a:r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even: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odd: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consecutive: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multiple of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every integer is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or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450" dirty="0"/>
              </a:p>
              <a:p>
                <a:pPr algn="l">
                  <a:spcBef>
                    <a:spcPts val="800"/>
                  </a:spcBef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Direct proof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… (define the letters)  →  manipulate  →  write in the required form  →  “Hence …”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▫</m:t>
                    </m:r>
                  </m:oMath>
                </a14:m>
                <a:endParaRPr lang="en-AU" sz="145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3749039" cy="374903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Useful forms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(for some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k∈ℤ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</a:t>
                </a:r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even: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2k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odd: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2k + 1</a:t>
                </a:r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consecutive: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n, n + 1, n + 2</a:t>
                </a:r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multiple of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mk</a:t>
                </a:r>
                <a:endParaRPr lang="en-AU" sz="145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every integer is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3k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3k + 1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or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3k + 2</a:t>
                </a:r>
                <a:endParaRPr lang="en-AU" sz="1450" dirty="0"/>
              </a:p>
              <a:p>
                <a:pPr algn="l">
                  <a:spcBef>
                    <a:spcPts val="800"/>
                  </a:spcBef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Direct proof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… (define the letters)  →  manipulate  →  write in the required form  →  “Hence …”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□</a:t>
                </a:r>
                <a:endParaRPr lang="en-AU" sz="1450" dirty="0"/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4663440" y="841248"/>
            <a:ext cx="4023360" cy="3867912"/>
          </a:xfrm>
          <a:prstGeom prst="roundRect">
            <a:avLst>
              <a:gd name="adj" fmla="val 141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828032" y="932688"/>
                <a:ext cx="3749039" cy="374903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Divisibility notation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“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divides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”: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some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∤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“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 divide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Example: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12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true;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∤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12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is a statement, not a fraction.</a:t>
                </a:r>
                <a:endParaRPr lang="en-AU" sz="1300" dirty="0"/>
              </a:p>
              <a:p>
                <a:pPr algn="l">
                  <a:spcBef>
                    <a:spcPts val="800"/>
                  </a:spcBef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Coprime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Integers are coprime if their highest common factor is 1, e.g. 4 and 9.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coprime, then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5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828032" y="932688"/>
                <a:ext cx="3749039" cy="374903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Divisibility notation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a| b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“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divides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”: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= ka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some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k∈ℤ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a∤ b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“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 divide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Example: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3|12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true;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5∤12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a| b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is a statement, not a fraction.</a:t>
                </a:r>
                <a:endParaRPr lang="en-AU" sz="1300" dirty="0"/>
              </a:p>
              <a:p>
                <a:pPr algn="l">
                  <a:spcBef>
                    <a:spcPts val="800"/>
                  </a:spcBef>
                  <a:spcAft>
                    <a:spcPts val="4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Coprime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Integers are coprime if their highest common factor is 1, e.g. 4 and 9.</a:t>
                </a:r>
                <a:endParaRPr lang="en-AU" sz="145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a| 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b| 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coprime, then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ab| 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50" dirty="0"/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Odd and even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40462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(a)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Prove that the sum of two odd integers is even.</a:t>
            </a:r>
            <a:endParaRPr lang="en-AU" sz="1600" dirty="0"/>
          </a:p>
        </p:txBody>
      </p:sp>
      <p:pic>
        <p:nvPicPr>
          <p:cNvPr id="9" name="Picture 8" descr="grid_4.42x3.6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99032"/>
            <a:ext cx="4046220" cy="33101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0580" y="804672"/>
            <a:ext cx="40462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(b)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Prove that the product of two odd integers is odd.</a:t>
            </a:r>
            <a:endParaRPr lang="en-AU" sz="1600" dirty="0"/>
          </a:p>
        </p:txBody>
      </p:sp>
      <p:pic>
        <p:nvPicPr>
          <p:cNvPr id="11" name="Picture 10" descr="grid_4.42x3.6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399032"/>
            <a:ext cx="4046220" cy="33101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Parity and divisibility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 + 4n + 7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6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99032"/>
            <a:ext cx="4046220" cy="33101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𝑚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 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 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3|(ma + nb)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6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399032"/>
            <a:ext cx="4046220" cy="33101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Proof by cases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00200"/>
          </a:xfrm>
          <a:prstGeom prst="roundRect">
            <a:avLst>
              <a:gd name="adj" fmla="val 342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Proof by cases (exhaustion over remainders)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When an expression behaves differently for different remainders, split into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every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case: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result in each case, then conclude “in all cases …”.  This is proof by exhaustion with infinitely many integers grouped into finitely many cases.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When an expression behaves differently for different remainders, split into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every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case: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2k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2k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3k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3k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3k + 2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result in each case, then conclude “in all cases …”.  This is proof by exhaustion with infinitely many integers grouped into finitely many cases.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55117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3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4378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the square of any integer has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but never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4378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the square of any integer has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3m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3m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but never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3m + 2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5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55263"/>
            <a:ext cx="8229600" cy="14538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Consecutive integers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for every integer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by considering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even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odd.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6 for every integer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n(n + 1)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for every integer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by considering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even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odd.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n³ − 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6 for every integer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Divisible by 8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2024 HSC Q14(a)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odd integer. By writing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8.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odd integer. By writing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4k + 1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4k + 3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a² − 1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8.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Odd for every integer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Q12(d)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41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79</m:t>
                    </m:r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40</m:t>
                        </m:r>
                      </m:sup>
                    </m:sSup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odd for every integer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(n + 1)⁴¹ − 79n⁴⁰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odd for every integer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When a claim fails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22960"/>
            <a:ext cx="822960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A student claims:  “If an integer is divisible by both 4 and 6, then it is divisible by 24.”</a:t>
            </a:r>
            <a:endParaRPr lang="en-AU" sz="1600" dirty="0"/>
          </a:p>
          <a:p>
            <a:pPr algn="l">
              <a:spcAft>
                <a:spcPts val="300"/>
              </a:spcAft>
              <a:buNone/>
            </a:pPr>
            <a:r>
              <a:rPr lang="en-AU" sz="1600" b="1" i="0" dirty="0">
                <a:solidFill>
                  <a:srgbClr val="2C2C2A"/>
                </a:solidFill>
                <a:latin typeface="Calibri"/>
                <a:cs typeface="Calibri"/>
              </a:rPr>
              <a:t>(a)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Disprove the claim with a counterexample.     </a:t>
            </a:r>
            <a:r>
              <a:rPr lang="en-AU" sz="1600" b="1" i="0" dirty="0">
                <a:solidFill>
                  <a:srgbClr val="2C2C2A"/>
                </a:solidFill>
                <a:latin typeface="Calibri"/>
                <a:cs typeface="Calibri"/>
              </a:rPr>
              <a:t>(b)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Explain what went wrong, then state and prove a correct version.</a:t>
            </a:r>
            <a:endParaRPr lang="en-AU" sz="1600" dirty="0"/>
          </a:p>
        </p:txBody>
      </p:sp>
      <p:pic>
        <p:nvPicPr>
          <p:cNvPr id="9" name="Picture 8" descr="grid_9.0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8229600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Divisibility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50876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2020 HSC Q15(a)(i)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Prove that if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3,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3.</a:t>
                </a:r>
                <a:endParaRPr lang="en-AU" sz="17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Prove that if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 + 1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3, then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k³ + 1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3.</a:t>
                </a:r>
                <a:endParaRPr lang="en-AU" sz="17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A divisibility test for 7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positive integer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{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}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last digit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21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Hence prove that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21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Hence prove the converse.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result as an iff statement. Is 3871 divisible by 7?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10x + 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positive integer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y∈{0,1,…,9}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last digit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10x + y = 10(x − 2y) + 21y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Hence prove that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7|(x − 2y)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7| 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− 2y = 21x − 2n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Hence prove the converse.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result as an iff statement. Is 3871 divisible by 7?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9.00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47672"/>
            <a:ext cx="8229600" cy="27614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7  ·  Proving two numbers are not equal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prove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real numbers, it is enough to prove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prove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≠ 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real numbers, it is enough to prove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A&lt;B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(5 + 2)ⁿ ≠ 5ⁿ + 2ⁿ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Two odd integers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The product of two odd integers is odd.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Let the odd integers be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where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an integer.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Their product is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)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  This is odd, so the product of two odd integers is odd.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The product of two odd integers is odd.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Let the odd integers be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2k+1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2k+1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where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k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an integer.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Their product is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(2k+1)²=4k²+4k+1=2(2k²+2k)+1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  This is odd, so the product of two odd integers is odd.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Number proofs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22960"/>
            <a:ext cx="40462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50" b="1" i="0" dirty="0">
                <a:solidFill>
                  <a:srgbClr val="1F2A44"/>
                </a:solidFill>
                <a:latin typeface="Calibri"/>
                <a:cs typeface="Calibri"/>
              </a:rPr>
              <a:t>(a)</a:t>
            </a:r>
            <a:r>
              <a:rPr lang="en-AU" sz="1550" b="0" i="0" dirty="0">
                <a:solidFill>
                  <a:srgbClr val="2C2C2A"/>
                </a:solidFill>
                <a:latin typeface="Calibri"/>
                <a:cs typeface="Calibri"/>
              </a:rPr>
              <a:t>  Prove that the sum of any three consecutive integers is divisible by 3.</a:t>
            </a:r>
            <a:endParaRPr lang="en-AU" sz="1550" dirty="0"/>
          </a:p>
        </p:txBody>
      </p:sp>
      <p:pic>
        <p:nvPicPr>
          <p:cNvPr id="9" name="Picture 8" descr="grid_4.42x3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4046220" cy="27889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0580" y="822960"/>
            <a:ext cx="40462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50" b="1" i="0" dirty="0">
                <a:solidFill>
                  <a:srgbClr val="1F2A44"/>
                </a:solidFill>
                <a:latin typeface="Calibri"/>
                <a:cs typeface="Calibri"/>
              </a:rPr>
              <a:t>(b)</a:t>
            </a:r>
            <a:r>
              <a:rPr lang="en-AU" sz="1550" b="0" i="0" dirty="0">
                <a:solidFill>
                  <a:srgbClr val="2C2C2A"/>
                </a:solidFill>
                <a:latin typeface="Calibri"/>
                <a:cs typeface="Calibri"/>
              </a:rPr>
              <a:t>  Disprove:  “The sum of any four consecutive integers is divisible by 4.”</a:t>
            </a:r>
            <a:endParaRPr lang="en-AU" sz="1550" dirty="0"/>
          </a:p>
        </p:txBody>
      </p:sp>
      <p:pic>
        <p:nvPicPr>
          <p:cNvPr id="11" name="Picture 10" descr="grid_4.42x3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17320"/>
            <a:ext cx="4046220" cy="278892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 · Number proofs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