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73" r:id="rId25"/>
    <p:sldId id="274" r:id="rId26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5" r:id="rId27"/>
    <p:sldId id="272" r:id="rId2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20.xml"/><Relationship Id="rId25" Type="http://schemas.openxmlformats.org/officeDocument/2006/relationships/slide" Target="slides/slide3.xml"/><Relationship Id="rId26" Type="http://schemas.openxmlformats.org/officeDocument/2006/relationships/slide" Target="slides/slide4.xml"/><Relationship Id="rId27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hyperlink" Target="https://howardmathematics.com" TargetMode="External"/><Relationship Id="rId5" Type="http://schemas.openxmlformats.org/officeDocument/2006/relationships/hyperlink" Target="https://mcintyremaths.org/applets/logic-translator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moved_P1_slide16_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moved_P1_slide17_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2  Quantifiers, converse and contrapositive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Proof  ·  ME2-12-01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use quantifiers, identify sufficient and necessary conditions, and form the converse and contrapositive of an implication.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and negate statements using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identify sufficient and necessary conditions in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the converse, decide if it is true, and write an iff statement when both directions hold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the contrapositive and explain why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≃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and negate statements using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∃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identify sufficient and necessary conditions in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the converse, decide if it is true, and write an iff statement when both directions hold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the contrapositive and explain why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Q≃¬ Q ⇒ ¬ P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Suggested practice: 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5"/>
              </a:rPr>
              <a:t>Logic Translator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Negations from Lesson 1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Write the negation of each statement.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373075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373075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 ≤ 1</a:t>
                </a:r>
                <a:endParaRPr lang="en-AU" sz="1600" dirty="0"/>
              </a:p>
            </p:txBody>
          </p:sp>
        </mc:Fallback>
      </mc:AlternateContent>
      <p:pic>
        <p:nvPicPr>
          <p:cNvPr id="10" name="Picture 9" descr="grid_4.8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1234440"/>
            <a:ext cx="4389120" cy="8001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2171700"/>
            <a:ext cx="3730752" cy="7269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600" b="1" i="0" dirty="0">
                <a:solidFill>
                  <a:srgbClr val="1F2A44"/>
                </a:solidFill>
                <a:latin typeface="Calibri"/>
                <a:cs typeface="Calibri"/>
              </a:rPr>
              <a:t>(b)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If it rains, then the game is cancelled.</a:t>
            </a:r>
            <a:endParaRPr lang="en-AU" sz="1600" dirty="0"/>
          </a:p>
        </p:txBody>
      </p:sp>
      <p:pic>
        <p:nvPicPr>
          <p:cNvPr id="12" name="Picture 11" descr="grid_4.8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2125980"/>
            <a:ext cx="438912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373075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 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6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373075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 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600" dirty="0"/>
              </a:p>
            </p:txBody>
          </p:sp>
        </mc:Fallback>
      </mc:AlternateContent>
      <p:pic>
        <p:nvPicPr>
          <p:cNvPr id="14" name="Picture 13" descr="grid_4.8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3017520"/>
            <a:ext cx="438912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373075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True or false:  “If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7 is even.”</a:t>
                </a:r>
                <a:endParaRPr lang="en-AU" sz="16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373075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True or false:  “If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 + 2 = 5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7 is even.”</a:t>
                </a:r>
                <a:endParaRPr lang="en-AU" sz="1600" dirty="0"/>
              </a:p>
            </p:txBody>
          </p:sp>
        </mc:Fallback>
      </mc:AlternateContent>
      <p:pic>
        <p:nvPicPr>
          <p:cNvPr id="16" name="Picture 15" descr="grid_4.8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3909060"/>
            <a:ext cx="4389120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Lesson 1 recap  ·  Working with symbols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RECAP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265176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Simplify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∨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¬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𝑄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265176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Simplify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¬(P∨¬ Q)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2.90x3.27_N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19072"/>
            <a:ext cx="2651760" cy="29900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246120" y="804672"/>
                <a:ext cx="265176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¬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∨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𝑄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≃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246120" y="804672"/>
                <a:ext cx="265176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¬(¬ P∨ Q)≃ P∧¬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2.90x3.27_N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1719072"/>
            <a:ext cx="2651760" cy="2990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35040" y="804672"/>
            <a:ext cx="265176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(c)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 “If this is an owl, then it is a bird.”  Write it using “or”, then write its negation using “and”.</a:t>
            </a:r>
            <a:endParaRPr lang="en-AU" sz="1500" dirty="0"/>
          </a:p>
        </p:txBody>
      </p:sp>
      <p:pic>
        <p:nvPicPr>
          <p:cNvPr id="13" name="Picture 12" descr="grid_2.90x3.27_N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719072"/>
            <a:ext cx="2651760" cy="2990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Negating an implication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97510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97510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2020 HSC Q8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4630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Consider: “If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 and a multiple of 3,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6.”   Which is its negation?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even or not a multiple of 3,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6.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 and a multiple of 3,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6.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6,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even or not a multiple of 3.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even and not a multiple of 3,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6.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4630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Consider: “If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 and a multiple of 3,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6.”   Which is its negation?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even or not a multiple of 3,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6.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 and a multiple of 3,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6.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6,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even or not a multiple of 3.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even and not a multiple of 3,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6.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9.00x2.15_N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3200"/>
            <a:ext cx="8229600" cy="19659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Quantifiers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463040"/>
          </a:xfrm>
          <a:prstGeom prst="roundRect">
            <a:avLst>
              <a:gd name="adj" fmla="val 375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Quantifiers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</m:oMath>
                </a14:m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</m:oMath>
                </a14:m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Quantifiers 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∀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∃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means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all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(every).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means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there exists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(at least one).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means “is an element of”.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Number sets: 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natural, 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Z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integers, 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Q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rational, 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real, 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complex.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𝐸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𝐹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says  “if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𝐸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𝐹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   Use clear English in answers when symbols get in the way.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means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all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(every).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∃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means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there exists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(at least one).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∈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means “is an element of”.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Number sets: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ℕ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natural,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ℤ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integers,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ℚ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rational,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ℝ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real,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ℂ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complex.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 x∈ E, x∈ F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says  “if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x∈ 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x∈ F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   Use clear English in answers when symbols get in the way.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41401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1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70662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in English, then simplify:  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Z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Z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𝑚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70662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in English, then simplify:  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 m∈ℤ, ∃ k∈ℤ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(2m + 1)² = 4k + 1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7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18103"/>
            <a:ext cx="8229600" cy="15910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Negating quantifiers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463040"/>
          </a:xfrm>
          <a:prstGeom prst="roundRect">
            <a:avLst>
              <a:gd name="adj" fmla="val 375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Swap the quantifier, negate the rest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negation of “all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 is “there exists an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that is not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negation of “there exists an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that is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 is “all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not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 (no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disprove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 “for all” statement: one counterexample.    To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 “there exists” statement: one example.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negation of “all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 is “there exists an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that is not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negation of “there exists an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that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 is “all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not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 (no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disprove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 “for all” statement: one counterexample.    To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 “there exists” statement: one example.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41401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2</a:t>
            </a:r>
            <a:endParaRPr lang="en-AU" sz="13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2706624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Write in symbols:  “Every real number has a square that is not negative.”   Then write its negation.</a:t>
            </a:r>
            <a:endParaRPr lang="en-AU" sz="1500" dirty="0"/>
          </a:p>
        </p:txBody>
      </p:sp>
      <p:pic>
        <p:nvPicPr>
          <p:cNvPr id="13" name="Picture 12" descr="grid_9.00x1.7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18103"/>
            <a:ext cx="8229600" cy="15910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Quantified statements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Write each in words. True or false? Then write its negation in symbols.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07008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07008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 n∈ℕ, n² ≥ n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4.42x1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91056"/>
            <a:ext cx="4046220" cy="12984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07008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07008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∃ x∈ℝ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= 2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4.42x1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591056"/>
            <a:ext cx="4046220" cy="12984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026664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026664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 x∈ℝ, x²&gt;0</a:t>
                </a:r>
                <a:endParaRPr lang="en-AU" sz="1500" dirty="0"/>
              </a:p>
            </p:txBody>
          </p:sp>
        </mc:Fallback>
      </mc:AlternateContent>
      <p:pic>
        <p:nvPicPr>
          <p:cNvPr id="14" name="Picture 13" descr="grid_4.42x1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10712"/>
            <a:ext cx="4046220" cy="12984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640580" y="3026664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Z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640580" y="3026664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∃ n∈ℤ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 = 5</a:t>
                </a:r>
                <a:endParaRPr lang="en-AU" sz="1500" dirty="0"/>
              </a:p>
            </p:txBody>
          </p:sp>
        </mc:Fallback>
      </mc:AlternateContent>
      <p:pic>
        <p:nvPicPr>
          <p:cNvPr id="16" name="Picture 15" descr="grid_4.42x1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3410712"/>
            <a:ext cx="4046220" cy="12984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Negating “there exists”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97510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97510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2022 HSC Q3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554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Points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given. Which is the negation of  “There exists a real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𝜆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</m:e>
                    </m:acc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𝜆</m:t>
                    </m:r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”?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There exists a real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𝜆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</m:e>
                    </m:acc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𝜆</m:t>
                    </m:r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𝜆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</m:e>
                    </m:acc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𝜆</m:t>
                    </m:r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𝜆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</m:e>
                    </m:acc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𝜆</m:t>
                    </m:r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There is no real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𝜆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</m:e>
                    </m:acc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𝜆</m:t>
                    </m:r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554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Points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given. Which is the negation of  “There exists a real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λ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AP⃗ = λAB⃗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”?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There exists a real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λ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AP⃗ ≠ λAB⃗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λ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AP⃗ ≠ λAB⃗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λ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AP⃗ = λAB⃗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There is no real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λ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AP⃗ ≠ λAB⃗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9.00x2.0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34640"/>
            <a:ext cx="8229600" cy="1874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The order of quantifiers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97510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97510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2023 HSC Q4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737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statement says that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ln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can be made smaller than any positive number?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ln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ln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ln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ln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737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statement says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(ln x)/x³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can be made smaller than any positive number?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∃ x&gt;1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 r&gt;0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(ln x)/x³&lt;r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 x&gt;1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∃ r&gt;0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(ln x)/x³&lt;r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 r&gt;0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∃ x&gt;1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(ln x)/x³&lt;r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∃ r&gt;0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 x&gt;1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(ln x)/x³&lt;r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9.00x1.8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17520"/>
            <a:ext cx="8229600" cy="1691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Sufficient and necessary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In a proven implication  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In a proven implication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P ⇒ Q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sufficient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condition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knowing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enough to guarantee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necessary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condition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must hold whenever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does, but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alone does not guarantee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sufficient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condition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knowing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enough to guarantee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necessary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condition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must hold whenever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does, but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alone does not guarantee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13969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4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On a die: “If the number is prime, then it is a Fibonacci number.”  True? Name the sufficient and necessary conditions.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why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sufficient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why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sufficient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𝑚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On a die: “If the number is prime, then it is a Fibonacci number.”  True? Name the sufficient and necessary conditions.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why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m&gt;5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sufficient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m&gt;3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why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m&gt;3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sufficient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m&gt;5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42x1.6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63824"/>
            <a:ext cx="4046220" cy="1545336"/>
          </a:xfrm>
          <a:prstGeom prst="rect">
            <a:avLst/>
          </a:prstGeom>
        </p:spPr>
      </p:pic>
      <p:pic>
        <p:nvPicPr>
          <p:cNvPr id="14" name="Picture 13" descr="grid_4.42x1.6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3163824"/>
            <a:ext cx="4046220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Converse  ·  Equivalence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Converse and “if and only if”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converse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The converse of a true implication may or may not be true.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Equivalence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⇔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↔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): both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Read “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and only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”, written “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converse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 ⇒ 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The converse of a true implication may or may not be true.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Equivalence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P⇔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P↔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): both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 ⇒ 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Read “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and only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”, written “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13969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5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converse of “If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.”  Is it true?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“A triangle is isosceles iff its base angles are equal.”  Write the two implications.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converse of “If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= 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= 9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.”  Is it true?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“A triangle is isosceles iff its base angles are equal.”  Write the two implications.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42x1.6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63824"/>
            <a:ext cx="4046220" cy="1545336"/>
          </a:xfrm>
          <a:prstGeom prst="rect">
            <a:avLst/>
          </a:prstGeom>
        </p:spPr>
      </p:pic>
      <p:pic>
        <p:nvPicPr>
          <p:cNvPr id="14" name="Picture 13" descr="grid_4.42x1.6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3163824"/>
            <a:ext cx="4046220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Converse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Write the converse. If it is true, write an iff statement. If not, give a counterexample.</a:t>
            </a:r>
            <a:endParaRPr lang="en-AU" sz="15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1280160"/>
            <a:ext cx="3822191" cy="7269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(a)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 If a triangle has two equal sides, then it has two equal angles.</a:t>
            </a:r>
            <a:endParaRPr lang="en-AU" sz="1500" dirty="0"/>
          </a:p>
        </p:txBody>
      </p:sp>
      <p:pic>
        <p:nvPicPr>
          <p:cNvPr id="10" name="Picture 9" descr="grid_4.7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1234440"/>
            <a:ext cx="4297680" cy="8001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2171700"/>
            <a:ext cx="3822191" cy="7269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(b)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 If Fred murdered Alf, then Alf is dead.</a:t>
            </a:r>
            <a:endParaRPr lang="en-AU" sz="1500" dirty="0"/>
          </a:p>
        </p:txBody>
      </p:sp>
      <p:pic>
        <p:nvPicPr>
          <p:cNvPr id="12" name="Picture 11" descr="grid_4.7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2125980"/>
            <a:ext cx="429768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3822191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𝐷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square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all angles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𝐷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90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3822191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ABCD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square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⇒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all angles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ABCD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90°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4" name="Picture 13" descr="grid_4.7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3017520"/>
            <a:ext cx="429768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3822191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3822191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x∈ℝ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x&gt;2 ⇒ x²&gt;4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6" name="Picture 15" descr="grid_4.7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3909060"/>
            <a:ext cx="4297680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The converse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04672"/>
            <a:ext cx="19495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04672"/>
            <a:ext cx="19495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2024 HSC Q3</a:t>
            </a:r>
            <a:endParaRPr lang="en-AU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170432"/>
            <a:ext cx="4046220" cy="2103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Which is the converse of “If a polygon is a square, then it is a rectangle”?</a:t>
            </a:r>
            <a:endParaRPr lang="en-AU" sz="1400" dirty="0"/>
          </a:p>
          <a:p>
            <a:pPr algn="l">
              <a:spcAft>
                <a:spcPts val="20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A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If a polygon is not a square, then it is not a rectangle.</a:t>
            </a:r>
            <a:endParaRPr lang="en-AU" sz="1400" dirty="0"/>
          </a:p>
          <a:p>
            <a:pPr algn="l">
              <a:spcAft>
                <a:spcPts val="20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B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If a polygon is not a rectangle, then it is not a square.</a:t>
            </a:r>
            <a:endParaRPr lang="en-AU" sz="1400" dirty="0"/>
          </a:p>
          <a:p>
            <a:pPr algn="l">
              <a:spcAft>
                <a:spcPts val="20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C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If a polygon is a rectangle, then it is a square.</a:t>
            </a:r>
            <a:endParaRPr lang="en-AU" sz="1400" dirty="0"/>
          </a:p>
          <a:p>
            <a:pPr algn="l">
              <a:spcAft>
                <a:spcPts val="20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D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A polygon is a square and it is not a rectangle.</a:t>
            </a:r>
            <a:endParaRPr lang="en-AU" sz="1400" dirty="0"/>
          </a:p>
        </p:txBody>
      </p:sp>
      <p:pic>
        <p:nvPicPr>
          <p:cNvPr id="11" name="Picture 10" descr="grid_4.42x1.5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19272"/>
            <a:ext cx="4046220" cy="138988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640580" y="804672"/>
            <a:ext cx="19495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640580" y="804672"/>
            <a:ext cx="19495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2023 HSC Q2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2103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an animal is a herbivore. 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the animal eats meat.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statement “If an animal is a herbivore, then it does not eat meat” is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Which is its converse?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</a:t>
                </a: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</a:t>
                </a: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2103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an animal is a herbivore. 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the animal eats meat.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statement “If an animal is a herbivore, then it does not eat meat” is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¬ 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Which is its converse?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P ⇒ 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</a:t>
                </a: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 ⇒ ¬ P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</a:t>
                </a: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Q ⇒ P</a:t>
                </a:r>
                <a:endParaRPr lang="en-AU" sz="1400" dirty="0"/>
              </a:p>
            </p:txBody>
          </p:sp>
        </mc:Fallback>
      </mc:AlternateContent>
      <p:pic>
        <p:nvPicPr>
          <p:cNvPr id="15" name="Picture 14" descr="grid_4.42x1.5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3319272"/>
            <a:ext cx="4046220" cy="13898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contrapositive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14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4480560" cy="2103120"/>
          </a:xfrm>
          <a:prstGeom prst="roundRect">
            <a:avLst>
              <a:gd name="adj" fmla="val 2608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4206240" cy="19659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Contrapositive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contrapositive of “if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 is “if not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not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</a:t>
                </a:r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An implication and its contrapositive are logically equivalent:</a:t>
                </a:r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Para>
                    <m:oMathParaPr>
                      <m:jc m:val="left"/>
                    </m:oMathParaPr>
                    <m:oMath>
                      <m:r>
                        <a:rPr lang="en-AU" sz="14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𝑃</m:t>
                      </m:r>
                      <m:r>
                        <m:rPr>
                          <m:sty m:val="p"/>
                        </m:rPr>
                        <a:rPr lang="en-AU" sz="14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⇒</m:t>
                      </m:r>
                      <m:r>
                        <a:rPr lang="en-AU" sz="14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𝑄</m:t>
                      </m:r>
                      <m:r>
                        <a:rPr lang="en-AU" sz="14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 </m:t>
                      </m:r>
                      <m:r>
                        <m:rPr>
                          <m:sty m:val="p"/>
                        </m:rPr>
                        <a:rPr lang="en-AU" sz="14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≃</m:t>
                      </m:r>
                      <m:r>
                        <a:rPr lang="en-AU" sz="14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 </m:t>
                      </m:r>
                      <m:r>
                        <m:rPr>
                          <m:sty m:val="p"/>
                        </m:rPr>
                        <a:rPr lang="en-AU" sz="14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¬</m:t>
                      </m:r>
                      <m:r>
                        <a:rPr lang="en-AU" sz="14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𝑄</m:t>
                      </m:r>
                      <m:r>
                        <m:rPr>
                          <m:sty m:val="p"/>
                        </m:rPr>
                        <a:rPr lang="en-AU" sz="14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AU" sz="14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¬</m:t>
                      </m:r>
                      <m:r>
                        <a:rPr lang="en-AU" sz="14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𝑃</m:t>
                      </m:r>
                    </m:oMath>
                  </m:oMathPara>
                </a14:m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This is the basis of proof by contrapositive (Lesson 4).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4206240" cy="19659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Contrapositive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Q ⇒ ¬ P</a:t>
                </a:r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contrapositive of “if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 is “if not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not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</a:t>
                </a:r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An implication and its contrapositive are logically equivalent:</a:t>
                </a:r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 ≃ ¬ Q ⇒ ¬ P</a:t>
                </a:r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This is the basis of proof by contrapositive (Lesson 4).</a:t>
                </a:r>
                <a:endParaRPr lang="en-AU" sz="1400" dirty="0"/>
              </a:p>
            </p:txBody>
          </p:sp>
        </mc:Fallback>
      </mc:AlternateContent>
      <p:sp>
        <p:nvSpPr>
          <p:cNvPr id="10" name="Rounded Rectangle 9"/>
          <p:cNvSpPr/>
          <p:nvPr/>
        </p:nvSpPr>
        <p:spPr>
          <a:xfrm>
            <a:off x="5257800" y="914400"/>
            <a:ext cx="1554480" cy="685800"/>
          </a:xfrm>
          <a:prstGeom prst="roundRect">
            <a:avLst>
              <a:gd name="adj" fmla="val 8000"/>
            </a:avLst>
          </a:prstGeom>
          <a:solidFill>
            <a:srgbClr val="1F2A44"/>
          </a:solidFill>
          <a:ln w="12700">
            <a:solidFill>
              <a:srgbClr val="1F2A44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257800" y="969264"/>
                <a:ext cx="155448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500" dirty="0"/>
              </a:p>
              <a:p>
                <a:pPr algn="ctr">
                  <a:spcAft>
                    <a:spcPts val="0"/>
                  </a:spcAft>
                  <a:buNone/>
                </a:pPr>
                <a:r>
                  <a:rPr lang="en-AU" sz="1100" b="0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statement</a:t>
                </a:r>
                <a:endParaRPr lang="en-AU" sz="11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5257800" y="969264"/>
                <a:ext cx="155448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0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P ⇒ Q</a:t>
                </a:r>
                <a:endParaRPr lang="en-AU" sz="1500" dirty="0"/>
              </a:p>
              <a:p>
                <a:pPr algn="ctr">
                  <a:spcAft>
                    <a:spcPts val="0"/>
                  </a:spcAft>
                  <a:buNone/>
                </a:pPr>
                <a:r>
                  <a:rPr lang="en-AU" sz="1100" b="0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statement</a:t>
                </a:r>
                <a:endParaRPr lang="en-AU" sz="1100" dirty="0"/>
              </a:p>
            </p:txBody>
          </p:sp>
        </mc:Fallback>
      </mc:AlternateContent>
      <p:sp>
        <p:nvSpPr>
          <p:cNvPr id="12" name="Rounded Rectangle 11"/>
          <p:cNvSpPr/>
          <p:nvPr/>
        </p:nvSpPr>
        <p:spPr>
          <a:xfrm>
            <a:off x="7086600" y="914400"/>
            <a:ext cx="1554480" cy="685800"/>
          </a:xfrm>
          <a:prstGeom prst="roundRect">
            <a:avLst>
              <a:gd name="adj" fmla="val 8000"/>
            </a:avLst>
          </a:prstGeom>
          <a:solidFill>
            <a:srgbClr val="EEF1F6"/>
          </a:solidFill>
          <a:ln w="12700">
            <a:solidFill>
              <a:srgbClr val="1F2A44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7086600" y="969264"/>
                <a:ext cx="155448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0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500" dirty="0"/>
              </a:p>
              <a:p>
                <a:pPr algn="ctr">
                  <a:spcAft>
                    <a:spcPts val="0"/>
                  </a:spcAft>
                  <a:buNone/>
                </a:pPr>
                <a:r>
                  <a:rPr lang="en-AU" sz="1100" b="0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converse</a:t>
                </a:r>
                <a:endParaRPr lang="en-AU" sz="11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7086600" y="969264"/>
                <a:ext cx="155448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0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Q ⇒ P</a:t>
                </a:r>
                <a:endParaRPr lang="en-AU" sz="1500" dirty="0"/>
              </a:p>
              <a:p>
                <a:pPr algn="ctr">
                  <a:spcAft>
                    <a:spcPts val="0"/>
                  </a:spcAft>
                  <a:buNone/>
                </a:pPr>
                <a:r>
                  <a:rPr lang="en-AU" sz="1100" b="0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converse</a:t>
                </a:r>
                <a:endParaRPr lang="en-AU" sz="1100" dirty="0"/>
              </a:p>
            </p:txBody>
          </p:sp>
        </mc:Fallback>
      </mc:AlternateContent>
      <p:sp>
        <p:nvSpPr>
          <p:cNvPr id="14" name="Rounded Rectangle 13"/>
          <p:cNvSpPr/>
          <p:nvPr/>
        </p:nvSpPr>
        <p:spPr>
          <a:xfrm>
            <a:off x="5257800" y="2148840"/>
            <a:ext cx="1554480" cy="685800"/>
          </a:xfrm>
          <a:prstGeom prst="roundRect">
            <a:avLst>
              <a:gd name="adj" fmla="val 8000"/>
            </a:avLst>
          </a:prstGeom>
          <a:solidFill>
            <a:srgbClr val="EEF1F6"/>
          </a:solidFill>
          <a:ln w="12700">
            <a:solidFill>
              <a:srgbClr val="1F2A44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5257800" y="2203704"/>
                <a:ext cx="155448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500" dirty="0"/>
              </a:p>
              <a:p>
                <a:pPr algn="ctr">
                  <a:spcAft>
                    <a:spcPts val="0"/>
                  </a:spcAft>
                  <a:buNone/>
                </a:pPr>
                <a:r>
                  <a:rPr lang="en-AU" sz="1100" b="0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inverse (not syllabus)</a:t>
                </a:r>
                <a:endParaRPr lang="en-AU" sz="11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5257800" y="2203704"/>
                <a:ext cx="155448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0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¬ P ⇒ ¬ Q</a:t>
                </a:r>
                <a:endParaRPr lang="en-AU" sz="1500" dirty="0"/>
              </a:p>
              <a:p>
                <a:pPr algn="ctr">
                  <a:spcAft>
                    <a:spcPts val="0"/>
                  </a:spcAft>
                  <a:buNone/>
                </a:pPr>
                <a:r>
                  <a:rPr lang="en-AU" sz="1100" b="0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inverse (not syllabus)</a:t>
                </a:r>
                <a:endParaRPr lang="en-AU" sz="1100" dirty="0"/>
              </a:p>
            </p:txBody>
          </p:sp>
        </mc:Fallback>
      </mc:AlternateContent>
      <p:sp>
        <p:nvSpPr>
          <p:cNvPr id="16" name="Rounded Rectangle 15"/>
          <p:cNvSpPr/>
          <p:nvPr/>
        </p:nvSpPr>
        <p:spPr>
          <a:xfrm>
            <a:off x="7086600" y="2148840"/>
            <a:ext cx="1554480" cy="685800"/>
          </a:xfrm>
          <a:prstGeom prst="roundRect">
            <a:avLst>
              <a:gd name="adj" fmla="val 8000"/>
            </a:avLst>
          </a:prstGeom>
          <a:solidFill>
            <a:srgbClr val="1F2A44"/>
          </a:solidFill>
          <a:ln w="12700">
            <a:solidFill>
              <a:srgbClr val="1F2A44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7086600" y="2203704"/>
                <a:ext cx="155448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500" dirty="0"/>
              </a:p>
              <a:p>
                <a:pPr algn="ctr">
                  <a:spcAft>
                    <a:spcPts val="0"/>
                  </a:spcAft>
                  <a:buNone/>
                </a:pPr>
                <a:r>
                  <a:rPr lang="en-AU" sz="1100" b="0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contrapositive</a:t>
                </a:r>
                <a:endParaRPr lang="en-AU" sz="1100" dirty="0"/>
              </a:p>
            </p:txBody>
          </p:sp>
        </mc:Choice>
        <mc:Fallback>
          <p:sp>
            <p:nvSpPr>
              <p:cNvPr id="17" name="TextBox 16"/>
              <p:cNvSpPr txBox="1"/>
              <p:nvPr/>
            </p:nvSpPr>
            <p:spPr>
              <a:xfrm>
                <a:off x="7086600" y="2203704"/>
                <a:ext cx="155448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0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¬ Q ⇒ ¬ P</a:t>
                </a:r>
                <a:endParaRPr lang="en-AU" sz="1500" dirty="0"/>
              </a:p>
              <a:p>
                <a:pPr algn="ctr">
                  <a:spcAft>
                    <a:spcPts val="0"/>
                  </a:spcAft>
                  <a:buNone/>
                </a:pPr>
                <a:r>
                  <a:rPr lang="en-AU" sz="1100" b="0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contrapositive</a:t>
                </a:r>
                <a:endParaRPr lang="en-AU" sz="1100" dirty="0"/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257800" y="2862072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200" b="1" i="0" dirty="0">
                <a:solidFill>
                  <a:srgbClr val="A8661A"/>
                </a:solidFill>
                <a:latin typeface="Calibri"/>
                <a:cs typeface="Calibri"/>
              </a:rPr>
              <a:t>Diagonal pairs are logically equivalent.</a:t>
            </a:r>
            <a:endParaRPr lang="en-A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457200" y="3108960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7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57200" y="336499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It is raining. 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I carry an umbrella.   Write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its converse and its contrapositive in words.</a:t>
                </a:r>
                <a:endParaRPr lang="en-AU" sz="1400" dirty="0"/>
              </a:p>
            </p:txBody>
          </p:sp>
        </mc:Choice>
        <mc:Fallback>
          <p:sp>
            <p:nvSpPr>
              <p:cNvPr id="20" name="TextBox 19"/>
              <p:cNvSpPr txBox="1"/>
              <p:nvPr/>
            </p:nvSpPr>
            <p:spPr>
              <a:xfrm>
                <a:off x="457200" y="336499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It is raining. 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I carry an umbrella.   Write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its converse and its contrapositive in words.</a:t>
                </a:r>
                <a:endParaRPr lang="en-AU" sz="1400" dirty="0"/>
              </a:p>
            </p:txBody>
          </p:sp>
        </mc:Fallback>
      </mc:AlternateContent>
      <p:pic>
        <p:nvPicPr>
          <p:cNvPr id="21" name="Picture 20" descr="grid_9.00x1.0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749039"/>
            <a:ext cx="8229600" cy="9601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8  ·  Contrapositive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15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Write the contrapositive of each statement. Is the statement true?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07008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07008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4.42x1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73936"/>
            <a:ext cx="4046220" cy="11155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07008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25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07008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x&gt;5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x²&gt;25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4.42x1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773936"/>
            <a:ext cx="4046220" cy="11155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200" y="3026664"/>
            <a:ext cx="404622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(c)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 If a quadrilateral is a rectangle, then its diagonals are equal.</a:t>
            </a:r>
            <a:endParaRPr lang="en-AU" sz="1500" dirty="0"/>
          </a:p>
        </p:txBody>
      </p:sp>
      <p:pic>
        <p:nvPicPr>
          <p:cNvPr id="14" name="Picture 13" descr="grid_4.42x1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93592"/>
            <a:ext cx="4046220" cy="11155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640580" y="3026664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640580" y="3026664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6" name="Picture 15" descr="grid_4.42x1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3593592"/>
            <a:ext cx="4046220" cy="111556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The contrapositive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97510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97510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2021 HSC Q4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554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is the contrapositive of  “For all integers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6,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2”?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There is an integer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that is a multiple of 6 but not a multiple of 2.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2,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6.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2,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6.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6,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2.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554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is the contrapositive of  “For all integers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6,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2”?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There is an integer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that is a multiple of 6 but not a multiple of 2.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2,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6.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2,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6.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6,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a multiple of 2.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9.00x2.0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34640"/>
            <a:ext cx="8229600" cy="18745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Which cards?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17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97510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97510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2021 HSC Q9</a:t>
            </a:r>
            <a:endParaRPr lang="en-AU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207008"/>
            <a:ext cx="8229600" cy="1051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Each card has a colour on one side and a word on the other. The rule is:  “If a card has RED on one side, then it has WIN on the other.”</a:t>
            </a:r>
            <a:endParaRPr lang="en-AU" sz="1500" dirty="0"/>
          </a:p>
          <a:p>
            <a:pPr algn="l">
              <a:spcAft>
                <a:spcPts val="30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The cards show:      RED          BLUE          WIN          TRY AGAIN</a:t>
            </a:r>
            <a:endParaRPr lang="en-AU" sz="1500" dirty="0"/>
          </a:p>
          <a:p>
            <a:pPr algn="l">
              <a:spcAft>
                <a:spcPts val="30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Which cards must be turned over to check the rule? Explain using the contrapositive.</a:t>
            </a:r>
            <a:endParaRPr lang="en-AU" sz="1500" dirty="0"/>
          </a:p>
        </p:txBody>
      </p:sp>
      <p:pic>
        <p:nvPicPr>
          <p:cNvPr id="11" name="Picture 10" descr="grid_9.00x2.6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31720"/>
            <a:ext cx="8229600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Exam-style  ·  Putting it together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EXAM-STYLE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18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1234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Consider the statement:  “For all integers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4,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even.”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statement using quantifier and implication notation.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converse and prove that the converse is true.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negation of the original statement.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1234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Consider the statement:  “For all integers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4,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even.”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statement using quantifier and implication notation.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converse and prove that the converse is true.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negation of the original statement.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9.00x2.8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30552"/>
            <a:ext cx="8229600" cy="257860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flaw  ·  Contrapositive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FLAW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19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A student wrote this. Find the flaw, explain why it matters, then write a correct version.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For real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The contrapositive is: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then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-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so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  The contrapositive is true, so the claim is true.  □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For real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x²&gt;4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x&gt;2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The contrapositive is: 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x²≤4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x≤2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x²≤4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-2≤x≤2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so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x≤2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  The contrapositive is true, so the claim is true.  □</a:t>
                </a:r>
                <a:endParaRPr lang="en-AU" sz="1400" dirty="0"/>
              </a:p>
            </p:txBody>
          </p:sp>
        </mc:Fallback>
      </mc:AlternateContent>
      <p:pic>
        <p:nvPicPr>
          <p:cNvPr id="10" name="Picture 9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79192"/>
            <a:ext cx="8229600" cy="200253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Quantifiers, converse and contrapositive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20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Z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let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6 and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 Write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its converse and its contrapositive in words. Which are true?</a:t>
                </a:r>
                <a:endParaRPr lang="en-AU" sz="145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n∈ℤ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let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6 and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 Write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its converse and its contrapositive in words. Which are true?</a:t>
                </a:r>
                <a:endParaRPr lang="en-AU" sz="1450" dirty="0"/>
              </a:p>
            </p:txBody>
          </p:sp>
        </mc:Fallback>
      </mc:AlternateContent>
      <p:pic>
        <p:nvPicPr>
          <p:cNvPr id="9" name="Picture 8" descr="grid_4.42x2.7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4046220" cy="24688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negation of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Is the negation true or false? Is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sufficient for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 Is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necessary for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4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negation of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Is the negation true or false? Is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sufficient for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 Is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necessary for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450" dirty="0"/>
              </a:p>
            </p:txBody>
          </p:sp>
        </mc:Fallback>
      </mc:AlternateContent>
      <p:pic>
        <p:nvPicPr>
          <p:cNvPr id="11" name="Picture 10" descr="grid_4.42x2.7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737360"/>
            <a:ext cx="4046220" cy="246887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 · Quantifiers, converse and contrapositive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