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8" r:id="rId20"/>
    <p:sldId id="266" r:id="rId18"/>
    <p:sldId id="269" r:id="rId21"/>
    <p:sldId id="267" r:id="rId1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2.xml"/><Relationship Id="rId19" Type="http://schemas.openxmlformats.org/officeDocument/2006/relationships/slide" Target="slides/slide14.xml"/><Relationship Id="rId20" Type="http://schemas.openxmlformats.org/officeDocument/2006/relationships/slide" Target="slides/slide11.xml"/><Relationship Id="rId21" Type="http://schemas.openxmlformats.org/officeDocument/2006/relationships/slide" Target="slides/slide1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hyperlink" Target="https://howardmathematics.com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grid_p10_ex6.png"/><Relationship Id="rId4" Type="http://schemas.openxmlformats.org/officeDocument/2006/relationships/image" Target="../media/sector_p10_ex6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grid_9x2.50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grid_9x2.47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41732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256032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3000" b="1" i="0" dirty="0">
                <a:solidFill>
                  <a:srgbClr val="FFFFFF"/>
                </a:solidFill>
                <a:latin typeface="Calibri"/>
                <a:cs typeface="Calibri"/>
              </a:rPr>
              <a:t>Lesson 10  Calculus and the squeeze theorem</a:t>
            </a:r>
            <a:endParaRPr lang="en-AU" sz="30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0" i="0" dirty="0">
                <a:solidFill>
                  <a:srgbClr val="E8A33D"/>
                </a:solidFill>
                <a:latin typeface="Calibri"/>
                <a:cs typeface="Calibri"/>
              </a:rPr>
              <a:t>Mathematics Extension 2  ·  Proof  ·  ME2-12-01</a:t>
            </a:r>
            <a:endParaRPr lang="en-AU" sz="1400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2377440" cy="2971800"/>
          </a:xfrm>
          <a:prstGeom prst="roundRect">
            <a:avLst>
              <a:gd name="adj" fmla="val 2307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621792" y="1828800"/>
            <a:ext cx="204825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Learning intention</a:t>
            </a:r>
            <a:endParaRPr lang="en-A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21792" y="2167128"/>
            <a:ext cx="2048256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500"/>
              </a:spcAft>
              <a:buNone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To prove inequalities using calculus, and to use inequalities to find limits with the squeeze theorem.</a:t>
            </a:r>
            <a:endParaRPr lang="en-AU" sz="1300" dirty="0"/>
          </a:p>
        </p:txBody>
      </p:sp>
      <p:sp>
        <p:nvSpPr>
          <p:cNvPr id="8" name="Rounded Rectangle 7"/>
          <p:cNvSpPr/>
          <p:nvPr/>
        </p:nvSpPr>
        <p:spPr>
          <a:xfrm>
            <a:off x="3017520" y="1691640"/>
            <a:ext cx="3200400" cy="2971800"/>
          </a:xfrm>
          <a:prstGeom prst="roundRect">
            <a:avLst>
              <a:gd name="adj" fmla="val 1846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182112" y="1828800"/>
            <a:ext cx="28712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Success criteria  ·  I can…</a:t>
            </a:r>
            <a:endParaRPr lang="en-AU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182112" y="2167128"/>
                <a:ext cx="287121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𝑓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</m:d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𝑔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by studying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ℎ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</m:d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𝑓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</m:d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𝑔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its derivative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use a minimum value, concavity or a known inequality in a proof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state the squeeze theorem and use it to find limits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</a:t>
                </a:r>
                <a14:m xmlns:m="http://schemas.openxmlformats.org/officeDocument/2006/math">
                  <m:oMath>
                    <m:sSub>
                      <m:e>
                        <m:r>
                          <m:rPr>
                            <m:sty m:val="p"/>
                          </m:rPr>
                          <a:rPr lang="en-AU" sz="13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lim</m:t>
                        </m:r>
                      </m:e>
                      <m:sub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  <m:r>
                          <m:rPr>
                            <m:sty m:val="p"/>
                          </m:rPr>
                          <a:rPr lang="en-AU" sz="13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→</m:t>
                        </m:r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0</m:t>
                        </m:r>
                      </m:sub>
                    </m:sSub>
                    <m:f>
                      <m:fPr>
                        <m:type m:val="bar"/>
                      </m:fPr>
                      <m:num>
                        <m:r>
                          <m:rPr>
                            <m:sty m:val="p"/>
                          </m:rPr>
                          <a:rPr lang="en-AU" sz="13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sin</m:t>
                        </m:r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num>
                      <m:den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den>
                    </m:f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endParaRPr lang="en-AU" sz="13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3182112" y="2167128"/>
                <a:ext cx="287121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f(x) ≥ g(x)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by studying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h(x) = f(x) − g(x)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its derivative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use a minimum value, concavity or a known inequality in a proof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state the squeeze theorem and use it to find limits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lim_(x→0)(sin x)/x = 1</a:t>
                </a:r>
                <a:endParaRPr lang="en-AU" sz="1300" dirty="0"/>
              </a:p>
            </p:txBody>
          </p:sp>
        </mc:Fallback>
      </mc:AlternateContent>
      <p:sp>
        <p:nvSpPr>
          <p:cNvPr id="11" name="Rounded Rectangle 10"/>
          <p:cNvSpPr/>
          <p:nvPr/>
        </p:nvSpPr>
        <p:spPr>
          <a:xfrm>
            <a:off x="6400800" y="1691640"/>
            <a:ext cx="2286000" cy="2971800"/>
          </a:xfrm>
          <a:prstGeom prst="roundRect">
            <a:avLst>
              <a:gd name="adj" fmla="val 2400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565392" y="1828800"/>
            <a:ext cx="19568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Activities &amp; tasks</a:t>
            </a:r>
            <a:endParaRPr lang="en-A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6565392" y="2167128"/>
            <a:ext cx="1956816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Howard’s 1000 Extension 2 Revision Questions</a:t>
            </a:r>
            <a:endParaRPr lang="en-AU" sz="1300" dirty="0"/>
          </a:p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 u="sng">
                <a:solidFill>
                  <a:srgbClr val="1F5FA8"/>
                </a:solidFill>
                <a:latin typeface="Calibri"/>
                <a:cs typeface="Calibri"/>
                <a:hlinkClick r:id="rId3"/>
              </a:rPr>
              <a:t>Suggested practice: Howard’s 1000 Extension 2 Revision Questions</a:t>
            </a:r>
            <a:endParaRPr lang="en-AU" sz="1300" dirty="0"/>
          </a:p>
        </p:txBody>
      </p:sp>
      <p:cxnSp>
        <p:nvCxnSpPr>
          <p:cNvPr id="14" name="Connector 13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10  Calculus and the squeeze theorem</a:t>
            </a:r>
            <a:endParaRPr lang="en-AU" sz="900" dirty="0"/>
          </a:p>
        </p:txBody>
      </p:sp>
      <p:sp>
        <p:nvSpPr>
          <p:cNvPr id="16" name="TextBox 15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</a:t>
            </a:r>
            <a:endParaRPr lang="en-AU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Warm-up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WARM-UP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10  Calculus and the squeeze theorem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2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68680"/>
                <a:ext cx="409651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the minimum value of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𝑓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𝑒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68680"/>
                <a:ext cx="409651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the minimum value of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f(x) = eˣ − 1 − x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9" name="Picture 8" descr="grid_4.4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0" y="822960"/>
            <a:ext cx="402336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863090"/>
                <a:ext cx="409651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ℎ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0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ℎ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′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for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what can you say about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ℎ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for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?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863090"/>
                <a:ext cx="409651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h(0) = 0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h'(x)&gt;0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for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x&gt;0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what can you say about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h(x)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for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x&gt;0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?</a:t>
                </a:r>
                <a:endParaRPr lang="en-AU" sz="1500" dirty="0"/>
              </a:p>
            </p:txBody>
          </p:sp>
        </mc:Fallback>
      </mc:AlternateContent>
      <p:pic>
        <p:nvPicPr>
          <p:cNvPr id="11" name="Picture 10" descr="grid_4.4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0" y="1817370"/>
            <a:ext cx="402336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857500"/>
                <a:ext cx="409651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Evaluate  </a:t>
                </a:r>
                <a14:m xmlns:m="http://schemas.openxmlformats.org/officeDocument/2006/math">
                  <m:oMath>
                    <m:sSub>
                      <m:e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lim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→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∞</m:t>
                        </m:r>
                      </m:sub>
                    </m:sSub>
                    <m:f>
                      <m:fPr>
                        <m:type m:val="bar"/>
                      </m:fPr>
                      <m:num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and  </a:t>
                </a:r>
                <a14:m xmlns:m="http://schemas.openxmlformats.org/officeDocument/2006/math">
                  <m:oMath>
                    <m:sSub>
                      <m:e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lim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0</m:t>
                        </m:r>
                      </m:sub>
                    </m:sSub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857500"/>
                <a:ext cx="409651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Evaluate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lim_(x→∞)1/x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and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lim_(x→0)x²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3" name="Picture 12" descr="grid_4.4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0" y="2811780"/>
            <a:ext cx="402336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57200" y="3851910"/>
                <a:ext cx="409651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Since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sin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find bounds for 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sin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num>
                      <m:den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when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4" name="TextBox 13"/>
              <p:cNvSpPr txBox="1"/>
              <p:nvPr/>
            </p:nvSpPr>
            <p:spPr>
              <a:xfrm>
                <a:off x="457200" y="3851910"/>
                <a:ext cx="409651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Since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− 1 ≤ sin x ≤ 1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find bounds for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(sin x)/x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when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x&gt;0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5" name="Picture 14" descr="grid_4.4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0" y="3806190"/>
            <a:ext cx="4023360" cy="9029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Inequalities using calculus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METHOD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10  Calculus and the squeeze theorem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3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463040"/>
          </a:xfrm>
          <a:prstGeom prst="roundRect">
            <a:avLst>
              <a:gd name="adj" fmla="val 3750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21792" y="932688"/>
                <a:ext cx="7900416" cy="310896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Three strategies for proving  </a:t>
                </a:r>
                <a14:m xmlns:m="http://schemas.openxmlformats.org/officeDocument/2006/math">
                  <m:oMath>
                    <m:r>
                      <a:rPr lang="en-AU" sz="18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𝑓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800" b="1" i="1">
                            <a:solidFill>
                              <a:srgbClr val="1F2A44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</m:d>
                    <m:r>
                      <m:rPr>
                        <m:sty m:val="p"/>
                      </m:rPr>
                      <a:rPr lang="en-AU" sz="18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8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𝑔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800" b="1" i="1">
                            <a:solidFill>
                              <a:srgbClr val="1F2A44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</m:d>
                  </m:oMath>
                </a14:m>
                <a:endParaRPr lang="en-AU" sz="18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621792" y="932688"/>
                <a:ext cx="7900416" cy="310896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Three strategies for proving  </a:t>
                </a:r>
                <a:r>
                  <a:rPr lang="en-AU" sz="1800" b="1" i="0" dirty="0">
                    <a:solidFill>
                      <a:srgbClr val="1F2A44"/>
                    </a:solidFill>
                    <a:latin typeface="Cambria"/>
                    <a:cs typeface="Cambria"/>
                  </a:rPr>
                  <a:t>f(x) ≥ g(x)</a:t>
                </a:r>
                <a:endParaRPr lang="en-AU" sz="1800" dirty="0"/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0058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1. Start and slope: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let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ℎ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𝑓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𝑔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Show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ℎ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ℎ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′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for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So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ℎ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for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2. Global minimum: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show the minimum value of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ℎ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on the domain is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3. Graphs and concavity: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 concave down curve lies above its chords and below its tangents (and the reverse for concave up).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0058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1. Start and slope: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let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h(x) = f(x) − g(x)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Show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h(a) = 0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h'(x) ≥ 0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for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 ≥ a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So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h(x) ≥ 0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for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 ≥ a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2. Global minimum: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show the minimum value of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h(x)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on the domain is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≥ 0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3. Graphs and concavity: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 concave down curve lies above its chords and below its tangents (and the reverse for concave up).</a:t>
                </a:r>
                <a:endParaRPr lang="en-AU" sz="1500" dirty="0"/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57200" y="2414016"/>
            <a:ext cx="36576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Example 1</a:t>
            </a:r>
            <a:endParaRPr lang="en-AU" sz="13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706624"/>
                <a:ext cx="8229600" cy="347472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that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ln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706624"/>
                <a:ext cx="8229600" cy="347472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that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ln(1 + x)&lt;x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x&gt;0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3" name="Picture 12" descr="grid_9.00x1.76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099815"/>
            <a:ext cx="8229600" cy="16093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2  ·  Trigonometric inequalities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10  Calculus and the squeeze theorem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4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404622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sin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404622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sin x&lt;x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x&gt;0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4.42x3.5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44752"/>
            <a:ext cx="4046220" cy="326440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640580" y="804672"/>
                <a:ext cx="404622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cos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f>
                      <m:fPr>
                        <m:type m:val="bar"/>
                      </m:fPr>
                      <m:num>
                        <m:sSup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real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640580" y="804672"/>
                <a:ext cx="404622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cos x ≥ 1 − x²/2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real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1" name="Picture 10" descr="grid_4.42x3.5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444752"/>
            <a:ext cx="4046220" cy="326440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HSC practice  ·  From a function inequality to a sequence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10  Calculus and the squeeze theorem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5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22960"/>
            <a:ext cx="1275588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22960"/>
            <a:ext cx="1275588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2023 HSC Q16(b)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5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Show that  </a:t>
                </a:r>
                <a14:m xmlns:m="http://schemas.openxmlformats.org/officeDocument/2006/math">
                  <m:oMath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ln</m:t>
                    </m:r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</a:t>
                </a:r>
                <a14:m xmlns:m="http://schemas.openxmlformats.org/officeDocument/2006/math">
                  <m:oMath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5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5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Hence, or otherwise, show that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𝑒</m:t>
                        </m:r>
                      </m:e>
                      <m:sup>
                        <m:sSup>
                          <m:e>
                            <m:r>
                              <a:rPr lang="en-AU" sz="16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𝑛</m:t>
                            </m:r>
                          </m:e>
                          <m:sup>
                            <m:r>
                              <a:rPr lang="en-AU" sz="16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n-AU" sz="165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p>
                    </m:sSup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sSup>
                      <m:e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6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𝑛</m:t>
                            </m:r>
                            <m:r>
                              <m:rPr>
                                <m:sty m:val="p"/>
                              </m:rPr>
                              <a:rPr lang="en-AU" sz="165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!</m:t>
                            </m:r>
                          </m:e>
                        </m:d>
                      </m:e>
                      <m:sup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positive integers </a:t>
                </a:r>
                <a14:m xmlns:m="http://schemas.openxmlformats.org/officeDocument/2006/math">
                  <m:oMath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5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5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Show that 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x&gt;ln x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x&gt;0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5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5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Hence, or otherwise, show that 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e^(n² + n)&gt;(n!)²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positive integers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50" dirty="0"/>
              </a:p>
            </p:txBody>
          </p:sp>
        </mc:Fallback>
      </mc:AlternateContent>
      <p:pic>
        <p:nvPicPr>
          <p:cNvPr id="11" name="Picture 10" descr="grid_9.00x3.0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965960"/>
            <a:ext cx="82296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3  ·  Concavity and a famous comparison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10  Calculus and the squeeze theorem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6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4046220" cy="6400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Use concavity to prove that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sin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𝜋</m:t>
                        </m:r>
                      </m:den>
                    </m:f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𝜋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4046220" cy="6400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Use concavity to prove that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sin x ≥ 2x/π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0 ≤ x ≤ π/2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4.42x3.52___ox__3__oy__13__unit__4__nums__False__labels____x___y___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90472"/>
            <a:ext cx="4046220" cy="321868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640580" y="804672"/>
                <a:ext cx="4046220" cy="6400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By finding the maximum of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𝑓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</m:d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f>
                      <m:fPr>
                        <m:type m:val="bar"/>
                      </m:fPr>
                      <m:num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ln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prove that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𝜋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𝑒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𝑒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𝜋</m:t>
                        </m:r>
                      </m:sup>
                    </m:sSup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640580" y="804672"/>
                <a:ext cx="4046220" cy="6400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By finding the maximum of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f(x) = (ln x)/x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prove that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π^e&lt;e^π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1" name="Picture 10" descr="grid_4.42x3.52___ox__3__oy__13__unit__4__nums__False__labels____x___y___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490472"/>
            <a:ext cx="4046220" cy="321868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Exam-style  ·  Bounds for the harmonic series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EXAM-STYLE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10  Calculus and the squeeze theorem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7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11430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Show that 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den>
                    </m:f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ln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</m:d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By putting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</m:den>
                    </m:f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show that 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den>
                    </m:f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ln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f>
                          <m:fPr>
                            <m:type m:val="bar"/>
                          </m:fPr>
                          <m:num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𝑘</m:t>
                            </m:r>
                            <m:r>
                              <m:rPr>
                                <m:sty m:val="p"/>
                              </m:rPr>
                              <a:rPr lang="en-AU" sz="16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𝑘</m:t>
                            </m:r>
                          </m:den>
                        </m:f>
                      </m:e>
                    </m:d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</m:den>
                    </m:f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Hence show that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ln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e>
                    </m:d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den>
                    </m:f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⋯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den>
                    </m:f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ln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for all integers n ≥ 2.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11430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Show that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x/(1 + x)&lt;ln(1 + x)&lt;x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x&gt;0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By putting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 = 1/k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show that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1/(k + 1)&lt;ln((k + 1)/k)&lt;1/k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Hence show that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ln(n + 1)&lt;1 + 1/2 + 1/3 + ⋯ + 1/n&lt;1 + ln n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for all integers n ≥ 2.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9.00x2.9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039112"/>
            <a:ext cx="8229600" cy="267004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The squeeze theorem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THEOREM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10  Calculus and the squeeze theorem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8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325880"/>
          </a:xfrm>
          <a:prstGeom prst="roundRect">
            <a:avLst>
              <a:gd name="adj" fmla="val 4137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21792" y="932688"/>
            <a:ext cx="790041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800" b="1" i="0" dirty="0">
                <a:solidFill>
                  <a:srgbClr val="1F2A44"/>
                </a:solidFill>
                <a:latin typeface="Calibri"/>
                <a:cs typeface="Calibri"/>
              </a:rPr>
              <a:t>Squeeze theorem (limit version)</a:t>
            </a:r>
            <a:endParaRPr lang="en-AU" sz="1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8686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If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𝑓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𝑔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ℎ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near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(or for all large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), and  </a:t>
                </a:r>
                <a14:m xmlns:m="http://schemas.openxmlformats.org/officeDocument/2006/math">
                  <m:oMath>
                    <m:sSub>
                      <m:e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lim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</m:sub>
                    </m:sSub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𝑓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sSub>
                      <m:e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lim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</m:sub>
                    </m:sSub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ℎ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𝐿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then  </a:t>
                </a:r>
                <a14:m xmlns:m="http://schemas.openxmlformats.org/officeDocument/2006/math">
                  <m:oMath>
                    <m:sSub>
                      <m:e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lim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</m:sub>
                    </m:sSub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𝑔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𝐿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Typical source of the bounds: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sin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𝜃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cos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𝜃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or an inequality proved earlier.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8686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If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f(x) ≤ g(x) ≤ h(x)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near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k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(or for all large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), and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lim_(x→ k)f(x) = lim_(x→ k)h(x) = L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then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lim_(x→ k)g(x) = L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Typical source of the bounds: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− 1 ≤ sinθ ≤ 1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− 1 ≤ cosθ ≤ 1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or an inequality proved earlier.</a:t>
                </a:r>
                <a:endParaRPr lang="en-AU" sz="1500" dirty="0"/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57200" y="2276856"/>
            <a:ext cx="36576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Example 4</a:t>
            </a:r>
            <a:endParaRPr lang="en-AU" sz="13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569464"/>
                <a:ext cx="8229600" cy="411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 </a:t>
                </a:r>
                <a14:m xmlns:m="http://schemas.openxmlformats.org/officeDocument/2006/math">
                  <m:oMath>
                    <m:sSub>
                      <m:e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lim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0</m:t>
                        </m:r>
                      </m:sub>
                    </m:sSub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sin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f>
                          <m:fPr>
                            <m:type m:val="bar"/>
                          </m:fPr>
                          <m:num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𝑥</m:t>
                            </m:r>
                          </m:den>
                        </m:f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569464"/>
                <a:ext cx="8229600" cy="411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lim_(x→0)x²sin(1/x)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3" name="Picture 12" descr="grid_4.40x1.84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026664"/>
            <a:ext cx="4023360" cy="1682496"/>
          </a:xfrm>
          <a:prstGeom prst="rect">
            <a:avLst/>
          </a:prstGeom>
        </p:spPr>
      </p:pic>
      <p:pic>
        <p:nvPicPr>
          <p:cNvPr id="14" name="Picture 13" descr="grid_4.45x1.84___ox__12__oy__5__unit__4__nums__False__labels____x___y___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720" y="3026664"/>
            <a:ext cx="4069079" cy="168249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5  ·  A limit at infinity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10  Calculus and the squeeze theorem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9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5029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Use the squeeze theorem to find   </a:t>
                </a:r>
                <a14:m xmlns:m="http://schemas.openxmlformats.org/officeDocument/2006/math">
                  <m:oMath>
                    <m:sSub>
                      <m:e>
                        <m:r>
                          <m:rPr>
                            <m:sty m:val="p"/>
                          </m:rPr>
                          <a:rPr lang="en-AU" sz="17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lim</m:t>
                        </m:r>
                      </m:e>
                      <m:sub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  <m:r>
                          <m:rPr>
                            <m:sty m:val="p"/>
                          </m:rPr>
                          <a:rPr lang="en-AU" sz="17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→</m:t>
                        </m:r>
                        <m:r>
                          <m:rPr>
                            <m:sty m:val="p"/>
                          </m:rPr>
                          <a:rPr lang="en-AU" sz="17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∞</m:t>
                        </m:r>
                      </m:sub>
                    </m:sSub>
                    <m:f>
                      <m:fPr>
                        <m:type m:val="bar"/>
                      </m:fPr>
                      <m:num>
                        <m:r>
                          <m:rPr>
                            <m:sty m:val="p"/>
                          </m:rPr>
                          <a:rPr lang="en-AU" sz="17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sin</m:t>
                        </m:r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num>
                      <m:den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7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5029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Use the squeeze theorem to find  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lim_(x→∞)(sin x)/x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700" dirty="0"/>
              </a:p>
            </p:txBody>
          </p:sp>
        </mc:Fallback>
      </mc:AlternateContent>
      <p:pic>
        <p:nvPicPr>
          <p:cNvPr id="9" name="Picture 8" descr="grid_4.40x3.6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99032"/>
            <a:ext cx="4023360" cy="3310128"/>
          </a:xfrm>
          <a:prstGeom prst="rect">
            <a:avLst/>
          </a:prstGeom>
        </p:spPr>
      </p:pic>
      <p:pic>
        <p:nvPicPr>
          <p:cNvPr id="10" name="Picture 9" descr="grid_4.45x3.62___ox__2__oy__10__unit__4__nums__False__labels____x___y___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720" y="1399032"/>
            <a:ext cx="4069079" cy="331012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6  ·  The fundamental trigonometric limit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10  Calculus and the squeeze theorem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10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749808"/>
                <a:ext cx="5074920" cy="20574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600"/>
                  </a:spcAft>
                  <a:buNone/>
                </a:pPr>
                <a:r>
                  <a:rPr lang="en-AU" sz="1300" b="1" i="0" dirty="0">
                    <a:solidFill>
                      <a:srgbClr val="6B4A12"/>
                    </a:solidFill>
                    <a:latin typeface="Calibri"/>
                    <a:cs typeface="Calibri"/>
                  </a:rPr>
                  <a:t>Why not use Example 2?</a:t>
                </a:r>
                <a:r>
                  <a:rPr lang="en-AU" sz="1300" b="0" i="0" dirty="0">
                    <a:solidFill>
                      <a:srgbClr val="6B4A12"/>
                    </a:solidFill>
                    <a:latin typeface="Calibri"/>
                    <a:cs typeface="Calibri"/>
                  </a:rPr>
                  <a:t xml:space="preserve">  Those proofs use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6B4A12"/>
                        </a:solidFill>
                        <a:latin typeface="Cambria Math" panose="02040503050406030204" pitchFamily="18" charset="0"/>
                        <a:cs typeface="Cambria Math"/>
                      </a:rPr>
                      <m:t>d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6B4A12"/>
                        </a:solidFill>
                        <a:latin typeface="Cambria Math" panose="02040503050406030204" pitchFamily="18" charset="0"/>
                        <a:cs typeface="Cambria Math"/>
                      </a:rPr>
                      <m:t>/</m:t>
                    </m:r>
                    <m:r>
                      <a:rPr lang="en-AU" sz="1300" b="0" i="1">
                        <a:solidFill>
                          <a:srgbClr val="6B4A12"/>
                        </a:solidFill>
                        <a:latin typeface="Cambria Math" panose="02040503050406030204" pitchFamily="18" charset="0"/>
                        <a:cs typeface="Cambria Math"/>
                      </a:rPr>
                      <m:t>d</m:t>
                    </m:r>
                    <m:r>
                      <a:rPr lang="en-AU" sz="1300" b="0" i="1">
                        <a:solidFill>
                          <a:srgbClr val="6B4A12"/>
                        </a:solidFill>
                        <a:latin typeface="Cambria Math" panose="02040503050406030204" pitchFamily="18" charset="0"/>
                        <a:cs typeface="Cambria Math"/>
                      </a:rPr>
                      <m:t>x</m:t>
                    </m:r>
                  </m:oMath>
                </a14:m>
                <a:r>
                  <a:rPr lang="en-AU" sz="1300" b="0" i="0" dirty="0">
                    <a:solidFill>
                      <a:srgbClr val="6B4A12"/>
                    </a:solidFill>
                    <a:latin typeface="Calibri"/>
                    <a:cs typeface="Calibri"/>
                  </a:rPr>
                  <a:t>(sin x) = cos x, which is proved from this limit. Using them here would be circular, so we use areas.</a:t>
                </a:r>
                <a:endParaRPr lang="en-AU" sz="13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In the unit circle,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B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cos 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x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sin 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x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)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and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lies on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O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B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extended, on the tangent at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. Compare the areas of △OAB, sector OAB and △OAC to prove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sin 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x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x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tan 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x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for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x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f>
                      <m:fPr>
                        <m:type m:val="bar"/>
                      </m:fPr>
                      <m:num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π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Hence show that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cos 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x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f>
                      <m:fPr>
                        <m:type m:val="bar"/>
                      </m:fPr>
                      <m:num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sin </m:t>
                        </m:r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x</m:t>
                        </m:r>
                      </m:num>
                      <m:den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x</m:t>
                        </m:r>
                      </m:den>
                    </m:f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for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x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f>
                      <m:fPr>
                        <m:type m:val="bar"/>
                      </m:fPr>
                      <m:num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π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(iii)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Hence prove that </a:t>
                </a:r>
                <a14:m xmlns:m="http://schemas.openxmlformats.org/officeDocument/2006/math">
                  <m:oMath>
                    <m:sSub>
                      <m:e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lim</m:t>
                        </m:r>
                      </m:e>
                      <m:sub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x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→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0</m:t>
                        </m:r>
                      </m:sub>
                    </m:sSub>
                    <m:f>
                      <m:fPr>
                        <m:type m:val="bar"/>
                      </m:fPr>
                      <m:num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sin </m:t>
                        </m:r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x</m:t>
                        </m:r>
                      </m:num>
                      <m:den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x</m:t>
                        </m:r>
                      </m:den>
                    </m:f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749808"/>
                <a:ext cx="5074920" cy="20574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600"/>
                  </a:spcAft>
                  <a:buNone/>
                </a:pPr>
                <a:r>
                  <a:rPr lang="en-AU" sz="1300" b="1" i="0" dirty="0">
                    <a:solidFill>
                      <a:srgbClr val="6B4A12"/>
                    </a:solidFill>
                    <a:latin typeface="Calibri"/>
                    <a:cs typeface="Calibri"/>
                  </a:rPr>
                  <a:t>Why not use Example 2?</a:t>
                </a:r>
                <a:r>
                  <a:rPr lang="en-AU" sz="1300" b="0" i="0" dirty="0">
                    <a:solidFill>
                      <a:srgbClr val="6B4A12"/>
                    </a:solidFill>
                    <a:latin typeface="Calibri"/>
                    <a:cs typeface="Calibri"/>
                  </a:rPr>
                  <a:t xml:space="preserve">  Those proofs use </a:t>
                </a:r>
                <a:r>
                  <a:rPr lang="en-AU" sz="1300" b="0" i="0" dirty="0">
                    <a:solidFill>
                      <a:srgbClr val="6B4A12"/>
                    </a:solidFill>
                    <a:latin typeface="Calibri"/>
                    <a:cs typeface="Calibri"/>
                  </a:rPr>
                  <a:t>d/dx</a:t>
                </a:r>
                <a:r>
                  <a:rPr lang="en-AU" sz="1300" b="0" i="0" dirty="0">
                    <a:solidFill>
                      <a:srgbClr val="6B4A12"/>
                    </a:solidFill>
                    <a:latin typeface="Calibri"/>
                    <a:cs typeface="Calibri"/>
                  </a:rPr>
                  <a:t>(sin x) = cos x, which is proved from this limit. Using them here would be circular, so we use areas.</a:t>
                </a:r>
                <a:endParaRPr lang="en-AU" sz="13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In the unit circle,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B=(cos x,sin x)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and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lies on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OB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extended, on the tangent at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. Compare the areas of △OAB, sector OAB and △OAC to prove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sin x&lt;x&lt;tan x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for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0&lt;x&lt;π/2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Hence show that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cos x&lt;(sin x)/x&lt;1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for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0&lt;x&lt;π/2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(iii)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Hence prove that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lim_(x→0)(sin x)/x=1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</p:txBody>
          </p:sp>
        </mc:Fallback>
      </mc:AlternateContent>
      <p:pic>
        <p:nvPicPr>
          <p:cNvPr id="9" name="Picture 8" descr="Unit circle with triangle OAB, sector OAB and triangle OAC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0720" y="749808"/>
            <a:ext cx="2606040" cy="2011680"/>
          </a:xfrm>
          <a:prstGeom prst="rect">
            <a:avLst/>
          </a:prstGeom>
        </p:spPr>
      </p:pic>
      <p:pic>
        <p:nvPicPr>
          <p:cNvPr id="10" name="Picture 9" descr="gri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852928"/>
            <a:ext cx="8229600" cy="1828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Spot the flaw  ·  Circular reasoning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SPOT THE FLAW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10  Calculus and the squeeze theorem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11</a:t>
            </a:r>
            <a:endParaRPr lang="en-A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731520"/>
            <a:ext cx="8229600" cy="29260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lang="en-AU" sz="1400" b="0" i="0" dirty="0">
                <a:solidFill>
                  <a:srgbClr val="6B6B66"/>
                </a:solidFill>
                <a:latin typeface="Calibri"/>
                <a:cs typeface="Calibri"/>
              </a:rPr>
              <a:t>A student wrote this. Find the flaw, explain why it matters, then write a correct version.</a:t>
            </a:r>
            <a:endParaRPr lang="en-AU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200" y="1051560"/>
                <a:ext cx="8229600" cy="1179576"/>
              </a:xfrm>
              <a:prstGeom prst="rect">
                <a:avLst/>
              </a:prstGeom>
              <a:solidFill>
                <a:srgbClr val="EEF1F6"/>
              </a:solidFill>
            </p:spPr>
            <p:txBody>
              <a:bodyPr wrap="square" lIns="109728" tIns="109728" rIns="109728" bIns="109728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Claim.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</a:t>
                </a:r>
                <a14:m xmlns:m="http://schemas.openxmlformats.org/officeDocument/2006/math">
                  <m:oMath>
                    <m:sSub>
                      <m:e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lim</m:t>
                        </m:r>
                      </m:e>
                      <m:sub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x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→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0</m:t>
                        </m:r>
                      </m:sub>
                    </m:sSub>
                    <m:f>
                      <m:fPr>
                        <m:type m:val="bar"/>
                      </m:fPr>
                      <m:num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sin </m:t>
                        </m:r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x</m:t>
                        </m:r>
                      </m:num>
                      <m:den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x</m:t>
                        </m:r>
                      </m:den>
                    </m:f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1.  </a:t>
                </a:r>
                <a14:m xmlns:m="http://schemas.openxmlformats.org/officeDocument/2006/math">
                  <m:oMath>
                    <m:sSub>
                      <m:e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lim</m:t>
                        </m:r>
                      </m:e>
                      <m:sub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x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→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0</m:t>
                        </m:r>
                      </m:sub>
                    </m:sSub>
                    <m:f>
                      <m:fPr>
                        <m:type m:val="bar"/>
                      </m:fPr>
                      <m:num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sin </m:t>
                        </m:r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x</m:t>
                        </m:r>
                      </m:num>
                      <m:den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x</m:t>
                        </m:r>
                      </m:den>
                    </m:f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sSub>
                      <m:e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lim</m:t>
                        </m:r>
                      </m:e>
                      <m:sub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x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→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0</m:t>
                        </m:r>
                      </m:sub>
                    </m:sSub>
                    <m:f>
                      <m:fPr>
                        <m:type m:val="bar"/>
                      </m:fPr>
                      <m:num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sin </m:t>
                        </m:r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x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-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sin 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0</m:t>
                        </m:r>
                      </m:num>
                      <m:den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x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-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0</m:t>
                        </m:r>
                      </m:den>
                    </m:f>
                  </m:oMath>
                </a14:m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2.  This is the derivative of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sin 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x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at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x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, which is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cos 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□</a:t>
                </a:r>
                <a:endParaRPr lang="en-AU" sz="14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457200" y="1051560"/>
                <a:ext cx="8229600" cy="1179576"/>
              </a:xfrm>
              <a:prstGeom prst="rect">
                <a:avLst/>
              </a:prstGeom>
              <a:solidFill>
                <a:srgbClr val="EEF1F6"/>
              </a:solidFill>
            </p:spPr>
            <p:txBody>
              <a:bodyPr wrap="square" lIns="109728" tIns="109728" rIns="109728" bIns="109728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Claim.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lim_(x→0)(sin x)/x=1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1.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lim_(x→0)(sin x)/x=lim_(x→0)(sin x-sin 0)/(x-0)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2.  This is the derivative of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sin x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at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x=0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, which is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cos 0=1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□</a:t>
                </a:r>
                <a:endParaRPr lang="en-AU" sz="1400" dirty="0"/>
              </a:p>
            </p:txBody>
          </p:sp>
        </mc:Fallback>
      </mc:AlternateContent>
      <p:pic>
        <p:nvPicPr>
          <p:cNvPr id="10" name="Picture 9" descr="gri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395728"/>
            <a:ext cx="8229600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HSC practice  ·  Squeezing a series to e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10  Calculus and the squeeze theorem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12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22960"/>
            <a:ext cx="2519172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22960"/>
            <a:ext cx="2519172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Adapted from 2022 HSC Q14(b)(v)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10515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It can be shown that for all integers </a:t>
                </a:r>
                <a14:m xmlns:m="http://schemas.openxmlformats.org/officeDocument/2006/math">
                  <m:oMath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   </a:t>
                </a:r>
                <a14:m xmlns:m="http://schemas.openxmlformats.org/officeDocument/2006/math">
                  <m:oMath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f>
                      <m:fPr>
                        <m:type m:val="bar"/>
                      </m:fPr>
                      <m:num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𝑒</m:t>
                        </m:r>
                      </m:den>
                    </m:f>
                    <m:nary>
                      <m:naryPr>
                        <m:chr m:val="∑"/>
                        <m:limLoc m:val="undOvr"/>
                        <m:subHide m:val="off"/>
                        <m:supHide m:val="off"/>
                      </m:naryPr>
                      <m:sub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𝑟</m:t>
                        </m:r>
                        <m:r>
                          <m:rPr>
                            <m:sty m:val="p"/>
                          </m:rPr>
                          <a:rPr lang="en-AU" sz="165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=</m:t>
                        </m:r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0</m:t>
                        </m:r>
                      </m:sub>
                      <m:sup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p>
                      <m:e>
                        <m:f>
                          <m:fPr>
                            <m:type m:val="bar"/>
                          </m:fPr>
                          <m:num>
                            <m:r>
                              <a:rPr lang="en-AU" sz="16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AU" sz="16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𝑟</m:t>
                            </m:r>
                            <m:r>
                              <m:rPr>
                                <m:sty m:val="p"/>
                              </m:rPr>
                              <a:rPr lang="en-AU" sz="165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!</m:t>
                            </m:r>
                          </m:den>
                        </m:f>
                      </m:e>
                    </m:nary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f>
                      <m:fPr>
                        <m:type m:val="bar"/>
                      </m:fPr>
                      <m:num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6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𝑛</m:t>
                            </m:r>
                            <m:r>
                              <m:rPr>
                                <m:sty m:val="p"/>
                              </m:rPr>
                              <a:rPr lang="en-AU" sz="165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6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e>
                        </m:d>
                        <m:r>
                          <m:rPr>
                            <m:sty m:val="p"/>
                          </m:rPr>
                          <a:rPr lang="en-AU" sz="165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!</m:t>
                        </m:r>
                      </m:den>
                    </m:f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5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Use this to show that    </a:t>
                </a:r>
                <a14:m xmlns:m="http://schemas.openxmlformats.org/officeDocument/2006/math">
                  <m:oMath>
                    <m:sSub>
                      <m:e>
                        <m:r>
                          <m:rPr>
                            <m:sty m:val="p"/>
                          </m:rPr>
                          <a:rPr lang="en-AU" sz="165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lim</m:t>
                        </m:r>
                      </m:e>
                      <m:sub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  <m:r>
                          <m:rPr>
                            <m:sty m:val="p"/>
                          </m:rPr>
                          <a:rPr lang="en-AU" sz="165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→</m:t>
                        </m:r>
                        <m:r>
                          <m:rPr>
                            <m:sty m:val="p"/>
                          </m:rPr>
                          <a:rPr lang="en-AU" sz="165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∞</m:t>
                        </m:r>
                      </m:sub>
                    </m:sSub>
                    <m:nary>
                      <m:naryPr>
                        <m:chr m:val="∑"/>
                        <m:limLoc m:val="undOvr"/>
                        <m:subHide m:val="off"/>
                        <m:supHide m:val="off"/>
                      </m:naryPr>
                      <m:sub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𝑟</m:t>
                        </m:r>
                        <m:r>
                          <m:rPr>
                            <m:sty m:val="p"/>
                          </m:rPr>
                          <a:rPr lang="en-AU" sz="165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=</m:t>
                        </m:r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0</m:t>
                        </m:r>
                      </m:sub>
                      <m:sup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p>
                      <m:e>
                        <m:f>
                          <m:fPr>
                            <m:type m:val="bar"/>
                          </m:fPr>
                          <m:num>
                            <m:r>
                              <a:rPr lang="en-AU" sz="16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AU" sz="16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𝑟</m:t>
                            </m:r>
                            <m:r>
                              <m:rPr>
                                <m:sty m:val="p"/>
                              </m:rPr>
                              <a:rPr lang="en-AU" sz="165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!</m:t>
                            </m:r>
                          </m:den>
                        </m:f>
                      </m:e>
                    </m:nary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𝑒</m:t>
                    </m:r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5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10515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It can be shown that for all integers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≥ 0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  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0 ≤ 1 − 1/e∑ᵣ₌₀ⁿ1/(r!) ≤ 1/((n + 1)!)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5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Use this to show that   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lim_(n→∞)∑ᵣ₌₀ⁿ1/(r!) = e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50" dirty="0"/>
              </a:p>
            </p:txBody>
          </p:sp>
        </mc:Fallback>
      </mc:AlternateContent>
      <p:pic>
        <p:nvPicPr>
          <p:cNvPr id="11" name="Picture 10" descr="grid_9.00x2.6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331720"/>
            <a:ext cx="8229600" cy="237744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Which method?  ·  The whole unit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MIXED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10  Calculus and the squeeze theorem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13</a:t>
            </a:r>
            <a:endParaRPr lang="en-A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731520"/>
            <a:ext cx="8229600" cy="29260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lang="en-AU" sz="1400" b="0" i="0" dirty="0">
                <a:solidFill>
                  <a:srgbClr val="6B6B66"/>
                </a:solidFill>
                <a:latin typeface="Calibri"/>
                <a:cs typeface="Calibri"/>
              </a:rPr>
              <a:t>For each statement, name the method you would use and write the first line of the proof. Then prove any two.</a:t>
            </a:r>
            <a:endParaRPr lang="en-AU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200" y="1097280"/>
                <a:ext cx="4023360" cy="11887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9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5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…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n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-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)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sSup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n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for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n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9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e</m:t>
                        </m:r>
                      </m:e>
                      <m:sup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x</m:t>
                        </m:r>
                      </m:sup>
                    </m:sSup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x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for all real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x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9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</a:t>
                </a:r>
                <a14:m xmlns:m="http://schemas.openxmlformats.org/officeDocument/2006/math">
                  <m:oMath>
                    <m:sSup>
                      <m:e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e>
                      <m:sup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n</m:t>
                        </m:r>
                      </m:sup>
                    </m:sSup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sSup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n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for all integers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n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457200" y="1097280"/>
                <a:ext cx="4023360" cy="11887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9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1+3+5+…+(2n-1)=n²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for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n≥1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9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eˣ≥1+x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for all real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x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9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3ⁿ&gt;n³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for all integers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n≥4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663440" y="1097280"/>
                <a:ext cx="4023360" cy="11887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9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</a:t>
                </a:r>
                <a14:m xmlns:m="http://schemas.openxmlformats.org/officeDocument/2006/math">
                  <m:oMath>
                    <m:sSub>
                      <m:e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log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sub>
                    </m:sSub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7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is irrational.</a:t>
                </a:r>
                <a:endParaRPr lang="en-AU" sz="1400" dirty="0"/>
              </a:p>
              <a:p>
                <a:pPr algn="l">
                  <a:spcAft>
                    <a:spcPts val="9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(e)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</a:t>
                </a:r>
                <a14:m xmlns:m="http://schemas.openxmlformats.org/officeDocument/2006/math">
                  <m:oMath>
                    <m:sSub>
                      <m:e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lim</m:t>
                        </m:r>
                      </m:e>
                      <m:sub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x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→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∞</m:t>
                        </m:r>
                      </m:sub>
                    </m:sSub>
                    <m:f>
                      <m:fPr>
                        <m:type m:val="bar"/>
                      </m:fPr>
                      <m:num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cos </m:t>
                        </m:r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x</m:t>
                        </m:r>
                      </m:num>
                      <m:den>
                        <m:sSup>
                          <m:e>
                            <m:r>
                              <a:rPr lang="en-AU" sz="14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x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AU" sz="14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9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(f)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For integers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n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, if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n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is even, then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n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is even.</a:t>
                </a:r>
                <a:endParaRPr lang="en-AU" sz="14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663440" y="1097280"/>
                <a:ext cx="4023360" cy="11887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9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log₃ 7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is irrational.</a:t>
                </a:r>
                <a:endParaRPr lang="en-AU" sz="1400" dirty="0"/>
              </a:p>
              <a:p>
                <a:pPr algn="l">
                  <a:spcAft>
                    <a:spcPts val="9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(e)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lim_(x→∞)(cos x)/x²=0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9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(f)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For integers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n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, if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n³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is even, then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n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is even.</a:t>
                </a:r>
                <a:endParaRPr lang="en-AU" sz="1400" dirty="0"/>
              </a:p>
            </p:txBody>
          </p:sp>
        </mc:Fallback>
      </mc:AlternateContent>
      <p:pic>
        <p:nvPicPr>
          <p:cNvPr id="11" name="Picture 10" descr="gri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423160"/>
            <a:ext cx="8229600" cy="225856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Exit ticket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EXIT TICKET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10  Calculus and the squeeze theorem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14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Using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cos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f>
                      <m:fPr>
                        <m:type m:val="bar"/>
                      </m:fPr>
                      <m:num>
                        <m:sSup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(Example 2), prove that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sin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f>
                      <m:fPr>
                        <m:type m:val="bar"/>
                      </m:fPr>
                      <m:num>
                        <m:sSup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6</m:t>
                        </m:r>
                      </m:den>
                    </m:f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Using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cos x ≥ 1 − x²/2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(Example 2), prove that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sin x&gt;x − x³/6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x&gt;0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9.00x3.15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25880"/>
            <a:ext cx="8229600" cy="2880359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457200" y="4297680"/>
            <a:ext cx="8229600" cy="457200"/>
          </a:xfrm>
          <a:prstGeom prst="roundRect">
            <a:avLst>
              <a:gd name="adj" fmla="val 12000"/>
            </a:avLst>
          </a:prstGeom>
          <a:solidFill>
            <a:srgbClr val="FBF1E1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21792" y="4297680"/>
            <a:ext cx="7955279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Suggested practice:</a:t>
            </a:r>
            <a:r>
              <a:rPr lang="en-AU" sz="1400" b="0" i="0" dirty="0">
                <a:solidFill>
                  <a:srgbClr val="2C2C2A"/>
                </a:solidFill>
                <a:latin typeface="Calibri"/>
                <a:cs typeface="Calibri"/>
              </a:rPr>
              <a:t>  Howard’s 1000 Extension 2 Revision Questions</a:t>
            </a:r>
            <a:endParaRPr lang="en-AU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10 · Calculus and the squeeze theorem</dc:title>
  <dc:subject/>
  <dc:creator>McIntyre Maths</dc:creator>
  <cp:keywords/>
  <dc:description/>
  <cp:lastModifiedBy>McIntyre Maths</cp:lastModifiedBy>
  <cp:revision>1</cp:revision>
  <dcterms:created xsi:type="dcterms:W3CDTF">2013-01-27T09:14:16Z</dcterms:created>
  <dcterms:modified xsi:type="dcterms:W3CDTF">2013-01-27T09:15:58Z</dcterms:modified>
  <cp:category/>
</cp:coreProperties>
</file>