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3" r:id="rId25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5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hyperlink" Target="https://howardmathematics.com" TargetMode="External"/><Relationship Id="rId5" Type="http://schemas.openxmlformats.org/officeDocument/2006/relationships/hyperlink" Target="https://mcintyremaths.org/applets/logic-translator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1  Logic and the language of proof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Proof  ·  ME2-12-01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learn the language and notation of logic, so we can read, write and negate mathematical statements precisely.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explain what a statement (proposition) is and use propositional symbols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𝑅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a statement by exhaustion, or disprove it with a counterexample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∧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∨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explain when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false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negate “and”, “or” and “if…then” statements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explain what a statement (proposition) is and use propositional symbols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a statement by exhaustion, or disprove it with a counterexample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∧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∨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⇒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explain when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false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negate “and”, “or” and “if…then” statements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Suggested practice: 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5"/>
              </a:rPr>
              <a:t>Logic Translator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What is a proof?  ·  The road map for this unit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OVERVIEW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868680"/>
          </a:xfrm>
          <a:prstGeom prst="roundRect">
            <a:avLst>
              <a:gd name="adj" fmla="val 6315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14400"/>
            <a:ext cx="7909560" cy="777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500" b="1" i="0" dirty="0">
                <a:solidFill>
                  <a:srgbClr val="2C2C2A"/>
                </a:solidFill>
                <a:latin typeface="Calibri"/>
                <a:cs typeface="Calibri"/>
              </a:rPr>
              <a:t>Proof: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a logical argument showing that a statement is </a:t>
            </a:r>
            <a:r>
              <a:rPr lang="en-AU" sz="1500" b="1" i="0" dirty="0">
                <a:solidFill>
                  <a:srgbClr val="2C2C2A"/>
                </a:solidFill>
                <a:latin typeface="Calibri"/>
                <a:cs typeface="Calibri"/>
              </a:rPr>
              <a:t>always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true. A single </a:t>
            </a:r>
            <a:r>
              <a:rPr lang="en-AU" sz="1500" b="1" i="0" dirty="0">
                <a:solidFill>
                  <a:srgbClr val="2C2C2A"/>
                </a:solidFill>
                <a:latin typeface="Calibri"/>
                <a:cs typeface="Calibri"/>
              </a:rPr>
              <a:t>counterexample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shows it is not.</a:t>
            </a:r>
            <a:endParaRPr lang="en-AU" sz="1500" dirty="0"/>
          </a:p>
          <a:p>
            <a:pPr algn="l">
              <a:spcAft>
                <a:spcPts val="30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In this unit you will learn the language of logic, then six ways to build a proof.</a:t>
            </a:r>
            <a:endParaRPr lang="en-AU" sz="1500" dirty="0"/>
          </a:p>
        </p:txBody>
      </p:sp>
      <p:sp>
        <p:nvSpPr>
          <p:cNvPr id="10" name="Rounded Rectangle 9"/>
          <p:cNvSpPr/>
          <p:nvPr/>
        </p:nvSpPr>
        <p:spPr>
          <a:xfrm>
            <a:off x="457200" y="1847088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B7C3D5"/>
            </a:solidFill>
          </a:ln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94360" y="1956816"/>
            <a:ext cx="23774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Lesson 1–Lesson 2</a:t>
            </a:r>
            <a:endParaRPr lang="en-AU" sz="1300" dirty="0"/>
          </a:p>
        </p:txBody>
      </p:sp>
      <p:sp>
        <p:nvSpPr>
          <p:cNvPr id="12" name="TextBox 11"/>
          <p:cNvSpPr txBox="1"/>
          <p:nvPr/>
        </p:nvSpPr>
        <p:spPr>
          <a:xfrm>
            <a:off x="594360" y="2212848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Language and notation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94360" y="2688336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250" b="0" i="0" dirty="0">
                <a:solidFill>
                  <a:srgbClr val="6B6B66"/>
                </a:solidFill>
                <a:latin typeface="Calibri"/>
                <a:cs typeface="Calibri"/>
              </a:rPr>
              <a:t>statements, ¬, ∧, ∨, ⇒, converse, contrapositive, ∀, ∃</a:t>
            </a:r>
            <a:endParaRPr lang="en-AU" sz="1250" dirty="0"/>
          </a:p>
        </p:txBody>
      </p:sp>
      <p:sp>
        <p:nvSpPr>
          <p:cNvPr id="14" name="Rounded Rectangle 13"/>
          <p:cNvSpPr/>
          <p:nvPr/>
        </p:nvSpPr>
        <p:spPr>
          <a:xfrm>
            <a:off x="3246120" y="1847088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B7C3D5"/>
            </a:solidFill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3383279" y="1956816"/>
            <a:ext cx="23774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Lesson 3</a:t>
            </a:r>
            <a:endParaRPr lang="en-AU" sz="1300" dirty="0"/>
          </a:p>
        </p:txBody>
      </p:sp>
      <p:sp>
        <p:nvSpPr>
          <p:cNvPr id="16" name="TextBox 15"/>
          <p:cNvSpPr txBox="1"/>
          <p:nvPr/>
        </p:nvSpPr>
        <p:spPr>
          <a:xfrm>
            <a:off x="3383279" y="2212848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Direct proof and cases</a:t>
            </a:r>
            <a:endParaRPr lang="en-A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3383279" y="2688336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250" b="0" i="0" dirty="0">
                <a:solidFill>
                  <a:srgbClr val="6B6B66"/>
                </a:solidFill>
                <a:latin typeface="Calibri"/>
                <a:cs typeface="Calibri"/>
              </a:rPr>
              <a:t>odd, even, divisibility</a:t>
            </a:r>
            <a:endParaRPr lang="en-AU" sz="1250" dirty="0"/>
          </a:p>
        </p:txBody>
      </p:sp>
      <p:sp>
        <p:nvSpPr>
          <p:cNvPr id="18" name="Rounded Rectangle 17"/>
          <p:cNvSpPr/>
          <p:nvPr/>
        </p:nvSpPr>
        <p:spPr>
          <a:xfrm>
            <a:off x="6035040" y="1847088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B7C3D5"/>
            </a:solidFill>
          </a:ln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172200" y="1956816"/>
            <a:ext cx="23774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Lesson 4</a:t>
            </a:r>
            <a:endParaRPr lang="en-AU" sz="1300" dirty="0"/>
          </a:p>
        </p:txBody>
      </p:sp>
      <p:sp>
        <p:nvSpPr>
          <p:cNvPr id="20" name="TextBox 19"/>
          <p:cNvSpPr txBox="1"/>
          <p:nvPr/>
        </p:nvSpPr>
        <p:spPr>
          <a:xfrm>
            <a:off x="6172200" y="2212848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Contrapositive and contradiction</a:t>
            </a:r>
            <a:endParaRPr lang="en-A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6172200" y="2688336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250" b="0" i="0" dirty="0">
                <a:solidFill>
                  <a:srgbClr val="6B6B66"/>
                </a:solidFill>
                <a:latin typeface="Calibri"/>
                <a:cs typeface="Calibri"/>
              </a:rPr>
              <a:t>irrational numbers, infinitely many primes</a:t>
            </a:r>
            <a:endParaRPr lang="en-AU" sz="1250" dirty="0"/>
          </a:p>
        </p:txBody>
      </p:sp>
      <p:sp>
        <p:nvSpPr>
          <p:cNvPr id="22" name="Rounded Rectangle 21"/>
          <p:cNvSpPr/>
          <p:nvPr/>
        </p:nvSpPr>
        <p:spPr>
          <a:xfrm>
            <a:off x="457200" y="3310128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B7C3D5"/>
            </a:solidFill>
          </a:ln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594360" y="3419856"/>
            <a:ext cx="23774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Lesson 5–Lesson 6</a:t>
            </a:r>
            <a:endParaRPr lang="en-AU" sz="1300" dirty="0"/>
          </a:p>
        </p:txBody>
      </p:sp>
      <p:sp>
        <p:nvSpPr>
          <p:cNvPr id="24" name="TextBox 23"/>
          <p:cNvSpPr txBox="1"/>
          <p:nvPr/>
        </p:nvSpPr>
        <p:spPr>
          <a:xfrm>
            <a:off x="594360" y="3675888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Inequalities</a:t>
            </a:r>
            <a:endParaRPr lang="en-AU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594360" y="4151376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250" b="0" i="0" dirty="0">
                <a:solidFill>
                  <a:srgbClr val="6B6B66"/>
                </a:solidFill>
                <a:latin typeface="Calibri"/>
                <a:cs typeface="Calibri"/>
              </a:rPr>
              <a:t>squares ≥ 0, AM–GM, triangle inequality</a:t>
            </a:r>
            <a:endParaRPr lang="en-AU" sz="1250" dirty="0"/>
          </a:p>
        </p:txBody>
      </p:sp>
      <p:sp>
        <p:nvSpPr>
          <p:cNvPr id="26" name="Rounded Rectangle 25"/>
          <p:cNvSpPr/>
          <p:nvPr/>
        </p:nvSpPr>
        <p:spPr>
          <a:xfrm>
            <a:off x="3246120" y="3310128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B7C3D5"/>
            </a:solidFill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3383279" y="3419856"/>
            <a:ext cx="23774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Lesson 7–Lesson 9</a:t>
            </a:r>
            <a:endParaRPr lang="en-AU" sz="1300" dirty="0"/>
          </a:p>
        </p:txBody>
      </p:sp>
      <p:sp>
        <p:nvSpPr>
          <p:cNvPr id="28" name="TextBox 27"/>
          <p:cNvSpPr txBox="1"/>
          <p:nvPr/>
        </p:nvSpPr>
        <p:spPr>
          <a:xfrm>
            <a:off x="3383279" y="3675888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Further induction</a:t>
            </a:r>
            <a:endParaRPr lang="en-AU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3383279" y="4151376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250" b="0" i="0" dirty="0">
                <a:solidFill>
                  <a:srgbClr val="6B6B66"/>
                </a:solidFill>
                <a:latin typeface="Calibri"/>
                <a:cs typeface="Calibri"/>
              </a:rPr>
              <a:t>series, inequalities, recursion, binomial theorem</a:t>
            </a:r>
            <a:endParaRPr lang="en-AU" sz="1250" dirty="0"/>
          </a:p>
        </p:txBody>
      </p:sp>
      <p:sp>
        <p:nvSpPr>
          <p:cNvPr id="30" name="Rounded Rectangle 29"/>
          <p:cNvSpPr/>
          <p:nvPr/>
        </p:nvSpPr>
        <p:spPr>
          <a:xfrm>
            <a:off x="6035040" y="3310128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B7C3D5"/>
            </a:solidFill>
          </a:ln>
        </p:spPr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6172200" y="3419856"/>
            <a:ext cx="23774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Lesson 10</a:t>
            </a:r>
            <a:endParaRPr lang="en-A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6172200" y="3675888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Calculus inequalities</a:t>
            </a:r>
            <a:endParaRPr lang="en-AU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6172200" y="4151376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250" b="0" i="0" dirty="0">
                <a:solidFill>
                  <a:srgbClr val="6B6B66"/>
                </a:solidFill>
                <a:latin typeface="Calibri"/>
                <a:cs typeface="Calibri"/>
              </a:rPr>
              <a:t>increasing functions and the squeeze theorem</a:t>
            </a:r>
            <a:endParaRPr lang="en-AU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True or false?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Decide whether each claim is true or false. How sure are you, and why?</a:t>
            </a:r>
            <a:endParaRPr lang="en-AU" sz="15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1280160"/>
            <a:ext cx="3730752" cy="7269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600" b="1" i="0" dirty="0">
                <a:solidFill>
                  <a:srgbClr val="1F2A44"/>
                </a:solidFill>
                <a:latin typeface="Calibri"/>
                <a:cs typeface="Calibri"/>
              </a:rPr>
              <a:t>(a)</a:t>
            </a:r>
            <a:r>
              <a:rPr lang="en-AU" sz="1600" b="0" i="0" dirty="0">
                <a:solidFill>
                  <a:srgbClr val="2C2C2A"/>
                </a:solidFill>
                <a:latin typeface="Calibri"/>
                <a:cs typeface="Calibri"/>
              </a:rPr>
              <a:t>  All prime numbers are odd.</a:t>
            </a:r>
            <a:endParaRPr lang="en-AU" sz="1600" dirty="0"/>
          </a:p>
        </p:txBody>
      </p:sp>
      <p:pic>
        <p:nvPicPr>
          <p:cNvPr id="10" name="Picture 9" descr="grid_4.8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1234440"/>
            <a:ext cx="4389120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57200" y="2171700"/>
                <a:ext cx="373075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 for every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57200" y="2171700"/>
                <a:ext cx="373075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n² + n + 41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 for every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n∈ℕ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2" name="Picture 11" descr="grid_4.8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2125980"/>
            <a:ext cx="4389120" cy="8001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7200" y="3063239"/>
            <a:ext cx="3730752" cy="7269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600" b="1" i="0" dirty="0">
                <a:solidFill>
                  <a:srgbClr val="1F2A44"/>
                </a:solidFill>
                <a:latin typeface="Calibri"/>
                <a:cs typeface="Calibri"/>
              </a:rPr>
              <a:t>(c)</a:t>
            </a:r>
            <a:r>
              <a:rPr lang="en-AU" sz="1600" b="0" i="0" dirty="0">
                <a:solidFill>
                  <a:srgbClr val="2C2C2A"/>
                </a:solidFill>
                <a:latin typeface="Calibri"/>
                <a:cs typeface="Calibri"/>
              </a:rPr>
              <a:t>  The sum of two odd numbers is even.</a:t>
            </a:r>
            <a:endParaRPr lang="en-AU" sz="1600" dirty="0"/>
          </a:p>
        </p:txBody>
      </p:sp>
      <p:pic>
        <p:nvPicPr>
          <p:cNvPr id="14" name="Picture 13" descr="grid_4.8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3017520"/>
            <a:ext cx="4389120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373075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9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373075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= 9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= 3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6" name="Picture 15" descr="grid_4.8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3909060"/>
            <a:ext cx="4389120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Key terms and notation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REFERENCE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p:sp>
        <p:nvSpPr>
          <p:cNvPr id="8" name="Rectangle 7"/>
          <p:cNvSpPr/>
          <p:nvPr/>
        </p:nvSpPr>
        <p:spPr>
          <a:xfrm>
            <a:off x="457200" y="841248"/>
            <a:ext cx="2651760" cy="352044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30352" y="841248"/>
            <a:ext cx="2505456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1" i="0" dirty="0">
                <a:solidFill>
                  <a:srgbClr val="FFFFFF"/>
                </a:solidFill>
                <a:latin typeface="Calibri"/>
                <a:cs typeface="Calibri"/>
              </a:rPr>
              <a:t>Term</a:t>
            </a:r>
            <a:endParaRPr lang="en-AU" sz="1250" dirty="0"/>
          </a:p>
        </p:txBody>
      </p:sp>
      <p:sp>
        <p:nvSpPr>
          <p:cNvPr id="10" name="Rectangle 9"/>
          <p:cNvSpPr/>
          <p:nvPr/>
        </p:nvSpPr>
        <p:spPr>
          <a:xfrm>
            <a:off x="3108960" y="841248"/>
            <a:ext cx="2560320" cy="352044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182112" y="841248"/>
            <a:ext cx="2414015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250" b="1" i="0" dirty="0">
                <a:solidFill>
                  <a:srgbClr val="FFFFFF"/>
                </a:solidFill>
                <a:latin typeface="Calibri"/>
                <a:cs typeface="Calibri"/>
              </a:rPr>
              <a:t>Notation</a:t>
            </a:r>
            <a:endParaRPr lang="en-AU" sz="1250" dirty="0"/>
          </a:p>
        </p:txBody>
      </p:sp>
      <p:sp>
        <p:nvSpPr>
          <p:cNvPr id="12" name="Rectangle 11"/>
          <p:cNvSpPr/>
          <p:nvPr/>
        </p:nvSpPr>
        <p:spPr>
          <a:xfrm>
            <a:off x="5669279" y="841248"/>
            <a:ext cx="3017520" cy="352044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742431" y="841248"/>
            <a:ext cx="2871215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250" b="1" i="0" dirty="0">
                <a:solidFill>
                  <a:srgbClr val="FFFFFF"/>
                </a:solidFill>
                <a:latin typeface="Calibri"/>
                <a:cs typeface="Calibri"/>
              </a:rPr>
              <a:t>Read as</a:t>
            </a:r>
            <a:endParaRPr lang="en-AU" sz="1250" dirty="0"/>
          </a:p>
        </p:txBody>
      </p:sp>
      <p:sp>
        <p:nvSpPr>
          <p:cNvPr id="14" name="Rectangle 13"/>
          <p:cNvSpPr/>
          <p:nvPr/>
        </p:nvSpPr>
        <p:spPr>
          <a:xfrm>
            <a:off x="457200" y="1193292"/>
            <a:ext cx="265176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30352" y="1193292"/>
            <a:ext cx="2505456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1" i="0" dirty="0">
                <a:solidFill>
                  <a:srgbClr val="1F2A44"/>
                </a:solidFill>
                <a:latin typeface="Calibri"/>
                <a:cs typeface="Calibri"/>
              </a:rPr>
              <a:t>Statement (proposition)</a:t>
            </a:r>
            <a:endParaRPr lang="en-AU" sz="1250" dirty="0"/>
          </a:p>
        </p:txBody>
      </p:sp>
      <p:sp>
        <p:nvSpPr>
          <p:cNvPr id="16" name="Rectangle 15"/>
          <p:cNvSpPr/>
          <p:nvPr/>
        </p:nvSpPr>
        <p:spPr>
          <a:xfrm>
            <a:off x="3108960" y="1193292"/>
            <a:ext cx="256032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3182112" y="1193292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 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 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𝑅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17" name="TextBox 16"/>
              <p:cNvSpPr txBox="1"/>
              <p:nvPr/>
            </p:nvSpPr>
            <p:spPr>
              <a:xfrm>
                <a:off x="3182112" y="1193292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P, Q, R</a:t>
                </a:r>
                <a:endParaRPr lang="en-AU" sz="1250" dirty="0"/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5669279" y="1193292"/>
            <a:ext cx="301752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742431" y="1193292"/>
            <a:ext cx="2871215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250" b="0" i="0" dirty="0">
                <a:solidFill>
                  <a:srgbClr val="2C2C2A"/>
                </a:solidFill>
                <a:latin typeface="Calibri"/>
                <a:cs typeface="Calibri"/>
              </a:rPr>
              <a:t>a sentence that is true or false, not both</a:t>
            </a:r>
            <a:endParaRPr lang="en-AU" sz="1250" dirty="0"/>
          </a:p>
        </p:txBody>
      </p:sp>
      <p:sp>
        <p:nvSpPr>
          <p:cNvPr id="20" name="Rectangle 19"/>
          <p:cNvSpPr/>
          <p:nvPr/>
        </p:nvSpPr>
        <p:spPr>
          <a:xfrm>
            <a:off x="457200" y="1545336"/>
            <a:ext cx="265176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30352" y="1545336"/>
            <a:ext cx="2505456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1" i="0" dirty="0">
                <a:solidFill>
                  <a:srgbClr val="1F2A44"/>
                </a:solidFill>
                <a:latin typeface="Calibri"/>
                <a:cs typeface="Calibri"/>
              </a:rPr>
              <a:t>Negation</a:t>
            </a:r>
            <a:endParaRPr lang="en-AU" sz="1250" dirty="0"/>
          </a:p>
        </p:txBody>
      </p:sp>
      <p:sp>
        <p:nvSpPr>
          <p:cNvPr id="22" name="Rectangle 21"/>
          <p:cNvSpPr/>
          <p:nvPr/>
        </p:nvSpPr>
        <p:spPr>
          <a:xfrm>
            <a:off x="3108960" y="1545336"/>
            <a:ext cx="256032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3182112" y="1545336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or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∼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23" name="TextBox 22"/>
              <p:cNvSpPr txBox="1"/>
              <p:nvPr/>
            </p:nvSpPr>
            <p:spPr>
              <a:xfrm>
                <a:off x="3182112" y="1545336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 P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or  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∼ P</a:t>
                </a:r>
                <a:endParaRPr lang="en-AU" sz="1250" dirty="0"/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5669279" y="1545336"/>
            <a:ext cx="301752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5742431" y="1545336"/>
                <a:ext cx="28712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not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25" name="TextBox 24"/>
              <p:cNvSpPr txBox="1"/>
              <p:nvPr/>
            </p:nvSpPr>
            <p:spPr>
              <a:xfrm>
                <a:off x="5742431" y="1545336"/>
                <a:ext cx="28712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not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endParaRPr lang="en-AU" sz="1250" dirty="0"/>
              </a:p>
            </p:txBody>
          </p:sp>
        </mc:Fallback>
      </mc:AlternateContent>
      <p:sp>
        <p:nvSpPr>
          <p:cNvPr id="26" name="Rectangle 25"/>
          <p:cNvSpPr/>
          <p:nvPr/>
        </p:nvSpPr>
        <p:spPr>
          <a:xfrm>
            <a:off x="457200" y="1897380"/>
            <a:ext cx="265176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30352" y="1897380"/>
            <a:ext cx="2505456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1" i="0" dirty="0">
                <a:solidFill>
                  <a:srgbClr val="1F2A44"/>
                </a:solidFill>
                <a:latin typeface="Calibri"/>
                <a:cs typeface="Calibri"/>
              </a:rPr>
              <a:t>And  /  Or</a:t>
            </a:r>
            <a:endParaRPr lang="en-AU" sz="1250" dirty="0"/>
          </a:p>
        </p:txBody>
      </p:sp>
      <p:sp>
        <p:nvSpPr>
          <p:cNvPr id="28" name="Rectangle 27"/>
          <p:cNvSpPr/>
          <p:nvPr/>
        </p:nvSpPr>
        <p:spPr>
          <a:xfrm>
            <a:off x="3108960" y="1897380"/>
            <a:ext cx="256032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3182112" y="1897380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∧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∨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29" name="TextBox 28"/>
              <p:cNvSpPr txBox="1"/>
              <p:nvPr/>
            </p:nvSpPr>
            <p:spPr>
              <a:xfrm>
                <a:off x="3182112" y="1897380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P∧ Q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P∨ Q</a:t>
                </a:r>
                <a:endParaRPr lang="en-AU" sz="1250" dirty="0"/>
              </a:p>
            </p:txBody>
          </p:sp>
        </mc:Fallback>
      </mc:AlternateContent>
      <p:sp>
        <p:nvSpPr>
          <p:cNvPr id="30" name="Rectangle 29"/>
          <p:cNvSpPr/>
          <p:nvPr/>
        </p:nvSpPr>
        <p:spPr>
          <a:xfrm>
            <a:off x="5669279" y="1897380"/>
            <a:ext cx="301752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5742431" y="1897380"/>
                <a:ext cx="28712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31" name="TextBox 30"/>
              <p:cNvSpPr txBox="1"/>
              <p:nvPr/>
            </p:nvSpPr>
            <p:spPr>
              <a:xfrm>
                <a:off x="5742431" y="1897380"/>
                <a:ext cx="28712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endParaRPr lang="en-AU" sz="1250" dirty="0"/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457200" y="2249424"/>
            <a:ext cx="265176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530352" y="2249424"/>
            <a:ext cx="2505456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1" i="0" dirty="0">
                <a:solidFill>
                  <a:srgbClr val="1F2A44"/>
                </a:solidFill>
                <a:latin typeface="Calibri"/>
                <a:cs typeface="Calibri"/>
              </a:rPr>
              <a:t>Implication</a:t>
            </a:r>
            <a:endParaRPr lang="en-AU" sz="1250" dirty="0"/>
          </a:p>
        </p:txBody>
      </p:sp>
      <p:sp>
        <p:nvSpPr>
          <p:cNvPr id="34" name="Rectangle 33"/>
          <p:cNvSpPr/>
          <p:nvPr/>
        </p:nvSpPr>
        <p:spPr>
          <a:xfrm>
            <a:off x="3108960" y="2249424"/>
            <a:ext cx="256032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3182112" y="2249424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or  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→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35" name="TextBox 34"/>
              <p:cNvSpPr txBox="1"/>
              <p:nvPr/>
            </p:nvSpPr>
            <p:spPr>
              <a:xfrm>
                <a:off x="3182112" y="2249424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or  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P→ Q</a:t>
                </a:r>
                <a:endParaRPr lang="en-AU" sz="1250" dirty="0"/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5669279" y="2249424"/>
            <a:ext cx="301752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5742431" y="2249424"/>
                <a:ext cx="28712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implies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37" name="TextBox 36"/>
              <p:cNvSpPr txBox="1"/>
              <p:nvPr/>
            </p:nvSpPr>
            <p:spPr>
              <a:xfrm>
                <a:off x="5742431" y="2249424"/>
                <a:ext cx="28712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implies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endParaRPr lang="en-AU" sz="1250" dirty="0"/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457200" y="2601468"/>
            <a:ext cx="265176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530352" y="2601468"/>
            <a:ext cx="2505456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1" i="0" dirty="0">
                <a:solidFill>
                  <a:srgbClr val="1F2A44"/>
                </a:solidFill>
                <a:latin typeface="Calibri"/>
                <a:cs typeface="Calibri"/>
              </a:rPr>
              <a:t>Converse</a:t>
            </a:r>
            <a:endParaRPr lang="en-AU" sz="1250" dirty="0"/>
          </a:p>
        </p:txBody>
      </p:sp>
      <p:sp>
        <p:nvSpPr>
          <p:cNvPr id="40" name="Rectangle 39"/>
          <p:cNvSpPr/>
          <p:nvPr/>
        </p:nvSpPr>
        <p:spPr>
          <a:xfrm>
            <a:off x="3108960" y="2601468"/>
            <a:ext cx="256032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3182112" y="2601468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41" name="TextBox 40"/>
              <p:cNvSpPr txBox="1"/>
              <p:nvPr/>
            </p:nvSpPr>
            <p:spPr>
              <a:xfrm>
                <a:off x="3182112" y="2601468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 ⇒ P</a:t>
                </a:r>
                <a:endParaRPr lang="en-AU" sz="1250" dirty="0"/>
              </a:p>
            </p:txBody>
          </p:sp>
        </mc:Fallback>
      </mc:AlternateContent>
      <p:sp>
        <p:nvSpPr>
          <p:cNvPr id="42" name="Rectangle 41"/>
          <p:cNvSpPr/>
          <p:nvPr/>
        </p:nvSpPr>
        <p:spPr>
          <a:xfrm>
            <a:off x="5669279" y="2601468"/>
            <a:ext cx="301752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/>
              <p:cNvSpPr txBox="1"/>
              <p:nvPr/>
            </p:nvSpPr>
            <p:spPr>
              <a:xfrm>
                <a:off x="5742431" y="2601468"/>
                <a:ext cx="28712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43" name="TextBox 42"/>
              <p:cNvSpPr txBox="1"/>
              <p:nvPr/>
            </p:nvSpPr>
            <p:spPr>
              <a:xfrm>
                <a:off x="5742431" y="2601468"/>
                <a:ext cx="28712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endParaRPr lang="en-AU" sz="1250" dirty="0"/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457200" y="2953512"/>
            <a:ext cx="265176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530352" y="2953512"/>
            <a:ext cx="2505456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1" i="0" dirty="0">
                <a:solidFill>
                  <a:srgbClr val="1F2A44"/>
                </a:solidFill>
                <a:latin typeface="Calibri"/>
                <a:cs typeface="Calibri"/>
              </a:rPr>
              <a:t>Equivalence</a:t>
            </a:r>
            <a:endParaRPr lang="en-AU" sz="1250" dirty="0"/>
          </a:p>
        </p:txBody>
      </p:sp>
      <p:sp>
        <p:nvSpPr>
          <p:cNvPr id="46" name="Rectangle 45"/>
          <p:cNvSpPr/>
          <p:nvPr/>
        </p:nvSpPr>
        <p:spPr>
          <a:xfrm>
            <a:off x="3108960" y="2953512"/>
            <a:ext cx="256032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3182112" y="2953512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⇔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or  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↔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47" name="TextBox 46"/>
              <p:cNvSpPr txBox="1"/>
              <p:nvPr/>
            </p:nvSpPr>
            <p:spPr>
              <a:xfrm>
                <a:off x="3182112" y="2953512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P⇔ Q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or  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P↔ Q</a:t>
                </a:r>
                <a:endParaRPr lang="en-AU" sz="1250" dirty="0"/>
              </a:p>
            </p:txBody>
          </p:sp>
        </mc:Fallback>
      </mc:AlternateContent>
      <p:sp>
        <p:nvSpPr>
          <p:cNvPr id="48" name="Rectangle 47"/>
          <p:cNvSpPr/>
          <p:nvPr/>
        </p:nvSpPr>
        <p:spPr>
          <a:xfrm>
            <a:off x="5669279" y="2953512"/>
            <a:ext cx="301752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/>
              <p:cNvSpPr txBox="1"/>
              <p:nvPr/>
            </p:nvSpPr>
            <p:spPr>
              <a:xfrm>
                <a:off x="5742431" y="2953512"/>
                <a:ext cx="28712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and only if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iff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</a:t>
                </a:r>
                <a:endParaRPr lang="en-AU" sz="1250" dirty="0"/>
              </a:p>
            </p:txBody>
          </p:sp>
        </mc:Choice>
        <mc:Fallback>
          <p:sp>
            <p:nvSpPr>
              <p:cNvPr id="49" name="TextBox 48"/>
              <p:cNvSpPr txBox="1"/>
              <p:nvPr/>
            </p:nvSpPr>
            <p:spPr>
              <a:xfrm>
                <a:off x="5742431" y="2953512"/>
                <a:ext cx="28712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and only if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iff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</a:t>
                </a:r>
                <a:endParaRPr lang="en-AU" sz="1250" dirty="0"/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457200" y="3305556"/>
            <a:ext cx="265176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530352" y="3305556"/>
            <a:ext cx="2505456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1" i="0" dirty="0">
                <a:solidFill>
                  <a:srgbClr val="1F2A44"/>
                </a:solidFill>
                <a:latin typeface="Calibri"/>
                <a:cs typeface="Calibri"/>
              </a:rPr>
              <a:t>Contrapositive</a:t>
            </a:r>
            <a:endParaRPr lang="en-AU" sz="1250" dirty="0"/>
          </a:p>
        </p:txBody>
      </p:sp>
      <p:sp>
        <p:nvSpPr>
          <p:cNvPr id="52" name="Rectangle 51"/>
          <p:cNvSpPr/>
          <p:nvPr/>
        </p:nvSpPr>
        <p:spPr>
          <a:xfrm>
            <a:off x="3108960" y="3305556"/>
            <a:ext cx="256032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3182112" y="3305556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53" name="TextBox 52"/>
              <p:cNvSpPr txBox="1"/>
              <p:nvPr/>
            </p:nvSpPr>
            <p:spPr>
              <a:xfrm>
                <a:off x="3182112" y="3305556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 Q ⇒ ¬ P</a:t>
                </a:r>
                <a:endParaRPr lang="en-AU" sz="1250" dirty="0"/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5669279" y="3305556"/>
            <a:ext cx="301752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/>
              <p:cNvSpPr txBox="1"/>
              <p:nvPr/>
            </p:nvSpPr>
            <p:spPr>
              <a:xfrm>
                <a:off x="5742431" y="3305556"/>
                <a:ext cx="28712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not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not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55" name="TextBox 54"/>
              <p:cNvSpPr txBox="1"/>
              <p:nvPr/>
            </p:nvSpPr>
            <p:spPr>
              <a:xfrm>
                <a:off x="5742431" y="3305556"/>
                <a:ext cx="28712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not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not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endParaRPr lang="en-AU" sz="1250" dirty="0"/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57200" y="3657600"/>
            <a:ext cx="265176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530352" y="3657600"/>
            <a:ext cx="2505456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1" i="0" dirty="0">
                <a:solidFill>
                  <a:srgbClr val="1F2A44"/>
                </a:solidFill>
                <a:latin typeface="Calibri"/>
                <a:cs typeface="Calibri"/>
              </a:rPr>
              <a:t>Logically equivalent</a:t>
            </a:r>
            <a:endParaRPr lang="en-AU" sz="1250" dirty="0"/>
          </a:p>
        </p:txBody>
      </p:sp>
      <p:sp>
        <p:nvSpPr>
          <p:cNvPr id="58" name="Rectangle 57"/>
          <p:cNvSpPr/>
          <p:nvPr/>
        </p:nvSpPr>
        <p:spPr>
          <a:xfrm>
            <a:off x="3108960" y="3657600"/>
            <a:ext cx="256032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3182112" y="3657600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≃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59" name="TextBox 58"/>
              <p:cNvSpPr txBox="1"/>
              <p:nvPr/>
            </p:nvSpPr>
            <p:spPr>
              <a:xfrm>
                <a:off x="3182112" y="3657600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≃</a:t>
                </a:r>
                <a:endParaRPr lang="en-AU" sz="1250" dirty="0"/>
              </a:p>
            </p:txBody>
          </p:sp>
        </mc:Fallback>
      </mc:AlternateContent>
      <p:sp>
        <p:nvSpPr>
          <p:cNvPr id="60" name="Rectangle 59"/>
          <p:cNvSpPr/>
          <p:nvPr/>
        </p:nvSpPr>
        <p:spPr>
          <a:xfrm>
            <a:off x="5669279" y="3657600"/>
            <a:ext cx="301752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5742431" y="3657600"/>
            <a:ext cx="2871215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250" b="0" i="0" dirty="0">
                <a:solidFill>
                  <a:srgbClr val="2C2C2A"/>
                </a:solidFill>
                <a:latin typeface="Calibri"/>
                <a:cs typeface="Calibri"/>
              </a:rPr>
              <a:t>same truth value in every case</a:t>
            </a:r>
            <a:endParaRPr lang="en-AU" sz="1250" dirty="0"/>
          </a:p>
        </p:txBody>
      </p:sp>
      <p:sp>
        <p:nvSpPr>
          <p:cNvPr id="62" name="Rectangle 61"/>
          <p:cNvSpPr/>
          <p:nvPr/>
        </p:nvSpPr>
        <p:spPr>
          <a:xfrm>
            <a:off x="457200" y="4009644"/>
            <a:ext cx="265176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63" name="TextBox 62"/>
          <p:cNvSpPr txBox="1"/>
          <p:nvPr/>
        </p:nvSpPr>
        <p:spPr>
          <a:xfrm>
            <a:off x="530352" y="4009644"/>
            <a:ext cx="2505456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1" i="0" dirty="0">
                <a:solidFill>
                  <a:srgbClr val="1F2A44"/>
                </a:solidFill>
                <a:latin typeface="Calibri"/>
                <a:cs typeface="Calibri"/>
              </a:rPr>
              <a:t>Quantifiers</a:t>
            </a:r>
            <a:endParaRPr lang="en-AU" sz="1250" dirty="0"/>
          </a:p>
        </p:txBody>
      </p:sp>
      <p:sp>
        <p:nvSpPr>
          <p:cNvPr id="64" name="Rectangle 63"/>
          <p:cNvSpPr/>
          <p:nvPr/>
        </p:nvSpPr>
        <p:spPr>
          <a:xfrm>
            <a:off x="3108960" y="4009644"/>
            <a:ext cx="256032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/>
              <p:cNvSpPr txBox="1"/>
              <p:nvPr/>
            </p:nvSpPr>
            <p:spPr>
              <a:xfrm>
                <a:off x="3182112" y="4009644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∀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2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∃</m:t>
                    </m:r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65" name="TextBox 64"/>
              <p:cNvSpPr txBox="1"/>
              <p:nvPr/>
            </p:nvSpPr>
            <p:spPr>
              <a:xfrm>
                <a:off x="3182112" y="4009644"/>
                <a:ext cx="2414015" cy="35204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∀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∃</a:t>
                </a:r>
                <a:endParaRPr lang="en-AU" sz="1250" dirty="0"/>
              </a:p>
            </p:txBody>
          </p:sp>
        </mc:Fallback>
      </mc:AlternateContent>
      <p:sp>
        <p:nvSpPr>
          <p:cNvPr id="66" name="Rectangle 65"/>
          <p:cNvSpPr/>
          <p:nvPr/>
        </p:nvSpPr>
        <p:spPr>
          <a:xfrm>
            <a:off x="5669279" y="4009644"/>
            <a:ext cx="3017520" cy="35204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67" name="TextBox 66"/>
          <p:cNvSpPr txBox="1"/>
          <p:nvPr/>
        </p:nvSpPr>
        <p:spPr>
          <a:xfrm>
            <a:off x="5742431" y="4009644"/>
            <a:ext cx="2871215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250" b="0" i="0" dirty="0">
                <a:solidFill>
                  <a:srgbClr val="2C2C2A"/>
                </a:solidFill>
                <a:latin typeface="Calibri"/>
                <a:cs typeface="Calibri"/>
              </a:rPr>
              <a:t>for all,   there exists</a:t>
            </a:r>
            <a:endParaRPr lang="en-AU" sz="1250" dirty="0"/>
          </a:p>
        </p:txBody>
      </p:sp>
      <p:sp>
        <p:nvSpPr>
          <p:cNvPr id="68" name="Rectangle 67"/>
          <p:cNvSpPr/>
          <p:nvPr/>
        </p:nvSpPr>
        <p:spPr>
          <a:xfrm>
            <a:off x="457200" y="4361688"/>
            <a:ext cx="265176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69" name="TextBox 68"/>
          <p:cNvSpPr txBox="1"/>
          <p:nvPr/>
        </p:nvSpPr>
        <p:spPr>
          <a:xfrm>
            <a:off x="530352" y="4361688"/>
            <a:ext cx="2505456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1" i="0" dirty="0">
                <a:solidFill>
                  <a:srgbClr val="1F2A44"/>
                </a:solidFill>
                <a:latin typeface="Calibri"/>
                <a:cs typeface="Calibri"/>
              </a:rPr>
              <a:t>Counterexample  ·  Contradiction</a:t>
            </a:r>
            <a:endParaRPr lang="en-AU" sz="1250" dirty="0"/>
          </a:p>
        </p:txBody>
      </p:sp>
      <p:sp>
        <p:nvSpPr>
          <p:cNvPr id="70" name="Rectangle 69"/>
          <p:cNvSpPr/>
          <p:nvPr/>
        </p:nvSpPr>
        <p:spPr>
          <a:xfrm>
            <a:off x="3108960" y="4361688"/>
            <a:ext cx="256032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71" name="TextBox 70"/>
          <p:cNvSpPr txBox="1"/>
          <p:nvPr/>
        </p:nvSpPr>
        <p:spPr>
          <a:xfrm>
            <a:off x="3182112" y="4361688"/>
            <a:ext cx="2414015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250" b="0" i="0" dirty="0">
                <a:solidFill>
                  <a:srgbClr val="2C2C2A"/>
                </a:solidFill>
                <a:latin typeface="Calibri"/>
                <a:cs typeface="Calibri"/>
              </a:rPr>
              <a:t>—</a:t>
            </a:r>
            <a:endParaRPr lang="en-AU" sz="1250" dirty="0"/>
          </a:p>
        </p:txBody>
      </p:sp>
      <p:sp>
        <p:nvSpPr>
          <p:cNvPr id="72" name="Rectangle 71"/>
          <p:cNvSpPr/>
          <p:nvPr/>
        </p:nvSpPr>
        <p:spPr>
          <a:xfrm>
            <a:off x="5669279" y="4361688"/>
            <a:ext cx="3017520" cy="35204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73" name="TextBox 72"/>
          <p:cNvSpPr txBox="1"/>
          <p:nvPr/>
        </p:nvSpPr>
        <p:spPr>
          <a:xfrm>
            <a:off x="5742431" y="4361688"/>
            <a:ext cx="2871215" cy="3520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250" b="0" i="0" dirty="0">
                <a:solidFill>
                  <a:srgbClr val="2C2C2A"/>
                </a:solidFill>
                <a:latin typeface="Calibri"/>
                <a:cs typeface="Calibri"/>
              </a:rPr>
              <a:t>one case that disproves  ·  an impossible result</a:t>
            </a:r>
            <a:endParaRPr lang="en-AU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Statements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Statement (proposition)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statement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sentence that is either true or false, but not both. Its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logical value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or false.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We name statements with capital letters, starting at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3.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statement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sentence that is either true or false, but not both. Its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logical value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or false.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We name statements with capital letters, starting 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3.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13969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1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Which are statements? For those that are, are they true or false?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There are kangaroos in Australia.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Close the door.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16 is an odd number.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(e)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History is more interesting than Science.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Which are statements? For those that are, are they true or false?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There are kangaroos in Australia.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Close the door.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+ 1 = 5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16 is an odd number.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(e)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History is more interesting than Science.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4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92424"/>
            <a:ext cx="8229600" cy="13167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Examples and counterexamples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600200"/>
          </a:xfrm>
          <a:prstGeom prst="roundRect">
            <a:avLst>
              <a:gd name="adj" fmla="val 3428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Proving and disproving with examples</a:t>
            </a:r>
            <a:endParaRPr lang="en-AU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621792" y="1280160"/>
            <a:ext cx="7900416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500" b="1" i="0" dirty="0">
                <a:solidFill>
                  <a:srgbClr val="2C2C2A"/>
                </a:solidFill>
                <a:latin typeface="Calibri"/>
                <a:cs typeface="Calibri"/>
              </a:rPr>
              <a:t>Proof by exhaustion: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check </a:t>
            </a:r>
            <a:r>
              <a:rPr lang="en-AU" sz="1500" b="1" i="0" dirty="0">
                <a:solidFill>
                  <a:srgbClr val="2C2C2A"/>
                </a:solidFill>
                <a:latin typeface="Calibri"/>
                <a:cs typeface="Calibri"/>
              </a:rPr>
              <a:t>every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possible case. Valid, but only practical when there are few cases.</a:t>
            </a:r>
            <a:endParaRPr lang="en-AU" sz="1500" dirty="0"/>
          </a:p>
          <a:p>
            <a:pPr algn="l">
              <a:spcAft>
                <a:spcPts val="300"/>
              </a:spcAft>
              <a:buNone/>
            </a:pPr>
            <a:r>
              <a:rPr lang="en-AU" sz="1500" b="1" i="0" dirty="0">
                <a:solidFill>
                  <a:srgbClr val="2C2C2A"/>
                </a:solidFill>
                <a:latin typeface="Calibri"/>
                <a:cs typeface="Calibri"/>
              </a:rPr>
              <a:t>Counterexample: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one example showing a statement is not always true. One counterexample </a:t>
            </a:r>
            <a:r>
              <a:rPr lang="en-AU" sz="1500" b="1" i="0" dirty="0">
                <a:solidFill>
                  <a:srgbClr val="2C2C2A"/>
                </a:solidFill>
                <a:latin typeface="Calibri"/>
                <a:cs typeface="Calibri"/>
              </a:rPr>
              <a:t>disproves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a statement.</a:t>
            </a:r>
            <a:endParaRPr lang="en-AU" sz="1500" dirty="0"/>
          </a:p>
          <a:p>
            <a:pPr algn="l">
              <a:spcAft>
                <a:spcPts val="30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No number of examples can prove a statement about infinitely many cases.</a:t>
            </a:r>
            <a:endParaRPr lang="en-AU" sz="1500" dirty="0"/>
          </a:p>
        </p:txBody>
      </p:sp>
      <p:pic>
        <p:nvPicPr>
          <p:cNvPr id="11" name="Picture 10" descr="grid_9.00x2.33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578608"/>
            <a:ext cx="8229600" cy="21305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Exhaustion and counterexample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404622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600" b="1" i="0" dirty="0">
                <a:solidFill>
                  <a:srgbClr val="1F2A44"/>
                </a:solidFill>
                <a:latin typeface="Calibri"/>
                <a:cs typeface="Calibri"/>
              </a:rPr>
              <a:t>(a)</a:t>
            </a:r>
            <a:r>
              <a:rPr lang="en-AU" sz="1600" b="0" i="0" dirty="0">
                <a:solidFill>
                  <a:srgbClr val="2C2C2A"/>
                </a:solidFill>
                <a:latin typeface="Calibri"/>
                <a:cs typeface="Calibri"/>
              </a:rPr>
              <a:t>  Prove by exhaustion: all odd integers between 16 and 20 are prime.</a:t>
            </a:r>
            <a:endParaRPr lang="en-AU" sz="1600" dirty="0"/>
          </a:p>
        </p:txBody>
      </p:sp>
      <p:pic>
        <p:nvPicPr>
          <p:cNvPr id="9" name="Picture 8" descr="grid_4.42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4752"/>
            <a:ext cx="4046220" cy="3264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0580" y="804672"/>
            <a:ext cx="404622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600" b="1" i="0" dirty="0">
                <a:solidFill>
                  <a:srgbClr val="1F2A44"/>
                </a:solidFill>
                <a:latin typeface="Calibri"/>
                <a:cs typeface="Calibri"/>
              </a:rPr>
              <a:t>(b)</a:t>
            </a:r>
            <a:r>
              <a:rPr lang="en-AU" sz="1600" b="0" i="0" dirty="0">
                <a:solidFill>
                  <a:srgbClr val="2C2C2A"/>
                </a:solidFill>
                <a:latin typeface="Calibri"/>
                <a:cs typeface="Calibri"/>
              </a:rPr>
              <a:t>  Disprove: all primes are odd.</a:t>
            </a:r>
            <a:endParaRPr lang="en-AU" sz="1600" dirty="0"/>
          </a:p>
        </p:txBody>
      </p:sp>
      <p:pic>
        <p:nvPicPr>
          <p:cNvPr id="11" name="Picture 10" descr="grid_4.42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444752"/>
            <a:ext cx="4046220" cy="32644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A counterexample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97510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97510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2020 HSC Q7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Consider the claim: “If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prime, then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prime.”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Which value of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counterexample?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7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11</m:t>
                    </m:r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Consider the claim: “If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prime, then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2ⁿ − 1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prime.”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Which value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counterexample?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3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7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11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9.00x3.0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65960"/>
            <a:ext cx="82296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Negation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960120"/>
          </a:xfrm>
          <a:prstGeom prst="roundRect">
            <a:avLst>
              <a:gd name="adj" fmla="val 5714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863840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Negation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863840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Negation  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¬ P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98448"/>
                <a:ext cx="786384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“not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 It has the opposite logical value to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Also written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∼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98448"/>
                <a:ext cx="786384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“not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 It has the opposite logical value to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Also written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∼ 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1938528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Watch the word “all”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212848"/>
                <a:ext cx="8229600" cy="29260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All cats are fluffy.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212848"/>
                <a:ext cx="8229600" cy="29260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All cats are fluffy.</a:t>
                </a:r>
                <a:endParaRPr lang="en-AU" sz="1500" dirty="0"/>
              </a:p>
            </p:txBody>
          </p:sp>
        </mc:Fallback>
      </mc:AlternateContent>
      <p:sp>
        <p:nvSpPr>
          <p:cNvPr id="13" name="Rounded Rectangle 12"/>
          <p:cNvSpPr/>
          <p:nvPr/>
        </p:nvSpPr>
        <p:spPr>
          <a:xfrm>
            <a:off x="457200" y="2578608"/>
            <a:ext cx="4023360" cy="960120"/>
          </a:xfrm>
          <a:prstGeom prst="roundRect">
            <a:avLst>
              <a:gd name="adj" fmla="val 5714"/>
            </a:avLst>
          </a:prstGeom>
          <a:solidFill>
            <a:srgbClr val="EAF3DE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21792" y="2651760"/>
                <a:ext cx="3749039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27500A"/>
                    </a:solidFill>
                    <a:latin typeface="Calibri"/>
                    <a:cs typeface="Calibri"/>
                  </a:rPr>
                  <a:t>Correct</a:t>
                </a:r>
                <a:r>
                  <a:rPr lang="en-AU" sz="1400" b="0" i="0" dirty="0">
                    <a:solidFill>
                      <a:srgbClr val="27500A"/>
                    </a:solidFill>
                    <a:latin typeface="Calibri"/>
                    <a:cs typeface="Calibri"/>
                  </a:rPr>
                  <a:t>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7500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7500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0" i="0" dirty="0">
                    <a:solidFill>
                      <a:srgbClr val="27500A"/>
                    </a:solidFill>
                    <a:latin typeface="Calibri"/>
                    <a:cs typeface="Calibri"/>
                  </a:rPr>
                  <a:t>Not all cats are fluffy: there exists a cat that is not fluffy.</a:t>
                </a:r>
                <a:endParaRPr lang="en-AU" sz="14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621792" y="2651760"/>
                <a:ext cx="3749039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27500A"/>
                    </a:solidFill>
                    <a:latin typeface="Calibri"/>
                    <a:cs typeface="Calibri"/>
                  </a:rPr>
                  <a:t>Correct</a:t>
                </a:r>
                <a:r>
                  <a:rPr lang="en-AU" sz="1400" b="0" i="0" dirty="0">
                    <a:solidFill>
                      <a:srgbClr val="27500A"/>
                    </a:solidFill>
                    <a:latin typeface="Calibri"/>
                    <a:cs typeface="Calibri"/>
                  </a:rPr>
                  <a:t>   </a:t>
                </a:r>
                <a:r>
                  <a:rPr lang="en-AU" sz="1400" b="0" i="0" dirty="0">
                    <a:solidFill>
                      <a:srgbClr val="27500A"/>
                    </a:solidFill>
                    <a:latin typeface="Cambria"/>
                    <a:cs typeface="Cambria"/>
                  </a:rPr>
                  <a:t>¬ P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0" i="0" dirty="0">
                    <a:solidFill>
                      <a:srgbClr val="27500A"/>
                    </a:solidFill>
                    <a:latin typeface="Calibri"/>
                    <a:cs typeface="Calibri"/>
                  </a:rPr>
                  <a:t>Not all cats are fluffy: there exists a cat that is not fluffy.</a:t>
                </a:r>
                <a:endParaRPr lang="en-AU" sz="1400" dirty="0"/>
              </a:p>
            </p:txBody>
          </p:sp>
        </mc:Fallback>
      </mc:AlternateContent>
      <p:sp>
        <p:nvSpPr>
          <p:cNvPr id="15" name="Rounded Rectangle 14"/>
          <p:cNvSpPr/>
          <p:nvPr/>
        </p:nvSpPr>
        <p:spPr>
          <a:xfrm>
            <a:off x="4663440" y="2578608"/>
            <a:ext cx="4023360" cy="960120"/>
          </a:xfrm>
          <a:prstGeom prst="roundRect">
            <a:avLst>
              <a:gd name="adj" fmla="val 5714"/>
            </a:avLst>
          </a:prstGeom>
          <a:solidFill>
            <a:srgbClr val="FCEBEB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4828032" y="2651760"/>
            <a:ext cx="3749039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400" b="1" i="0" dirty="0">
                <a:solidFill>
                  <a:srgbClr val="791F1F"/>
                </a:solidFill>
                <a:latin typeface="Calibri"/>
                <a:cs typeface="Calibri"/>
              </a:rPr>
              <a:t>Incorrect</a:t>
            </a:r>
            <a:endParaRPr lang="en-AU" sz="1400" dirty="0"/>
          </a:p>
          <a:p>
            <a:pPr algn="l">
              <a:spcAft>
                <a:spcPts val="200"/>
              </a:spcAft>
              <a:buNone/>
            </a:pPr>
            <a:r>
              <a:rPr lang="en-AU" sz="1400" b="0" i="0" dirty="0">
                <a:solidFill>
                  <a:srgbClr val="791F1F"/>
                </a:solidFill>
                <a:latin typeface="Calibri"/>
                <a:cs typeface="Calibri"/>
              </a:rPr>
              <a:t>All cats are not fluffy. (This says no cat is fluffy — too strong.)</a:t>
            </a:r>
            <a:endParaRPr lang="en-A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57200" y="3703320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Test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57200" y="3977639"/>
                <a:ext cx="82296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Exactly one of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 If you can imagine both being false, your negation is wrong.</a:t>
                </a:r>
                <a:endParaRPr lang="en-AU" sz="1500" dirty="0"/>
              </a:p>
            </p:txBody>
          </p:sp>
        </mc:Choice>
        <mc:Fallback>
          <p:sp>
            <p:nvSpPr>
              <p:cNvPr id="18" name="TextBox 17"/>
              <p:cNvSpPr txBox="1"/>
              <p:nvPr/>
            </p:nvSpPr>
            <p:spPr>
              <a:xfrm>
                <a:off x="457200" y="3977639"/>
                <a:ext cx="82296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Exactly one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 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 If you can imagine both being false, your negation is wrong.</a:t>
                </a:r>
                <a:endParaRPr lang="en-AU" sz="1500" dirty="0"/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Negation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Write the negation of each statement.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2084831" cy="102412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It is raining.</a:t>
                </a:r>
                <a:endParaRPr lang="en-AU" sz="15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2084831" cy="102412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It is raining.</a:t>
                </a:r>
                <a:endParaRPr lang="en-AU" sz="1500" dirty="0"/>
              </a:p>
            </p:txBody>
          </p:sp>
        </mc:Fallback>
      </mc:AlternateContent>
      <p:pic>
        <p:nvPicPr>
          <p:cNvPr id="10" name="Picture 9" descr="grid_2.00x1.2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760" y="1234440"/>
            <a:ext cx="1828800" cy="10972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57200" y="2468880"/>
                <a:ext cx="2084831" cy="102412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All dogs are brown.</a:t>
                </a:r>
                <a:endParaRPr lang="en-AU" sz="15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57200" y="2468880"/>
                <a:ext cx="2084831" cy="102412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All dogs are brown.</a:t>
                </a:r>
                <a:endParaRPr lang="en-AU" sz="1500" dirty="0"/>
              </a:p>
            </p:txBody>
          </p:sp>
        </mc:Fallback>
      </mc:AlternateContent>
      <p:pic>
        <p:nvPicPr>
          <p:cNvPr id="12" name="Picture 11" descr="grid_2.00x1.2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760" y="2423160"/>
            <a:ext cx="1828800" cy="10972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57200" y="3657600"/>
                <a:ext cx="2084831" cy="102412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𝑅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The bottle of water is full.</a:t>
                </a:r>
                <a:endParaRPr lang="en-AU" sz="15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457200" y="3657600"/>
                <a:ext cx="2084831" cy="102412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The bottle of water is full.</a:t>
                </a:r>
                <a:endParaRPr lang="en-AU" sz="1500" dirty="0"/>
              </a:p>
            </p:txBody>
          </p:sp>
        </mc:Fallback>
      </mc:AlternateContent>
      <p:pic>
        <p:nvPicPr>
          <p:cNvPr id="14" name="Picture 13" descr="grid_2.00x1.2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760" y="3611880"/>
            <a:ext cx="1828800" cy="10972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663440" y="1280160"/>
                <a:ext cx="2084831" cy="102412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4.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𝑆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Some students ride to school.</a:t>
                </a:r>
                <a:endParaRPr lang="en-AU" sz="15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4663440" y="1280160"/>
                <a:ext cx="2084831" cy="102412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4.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Some students ride to school.</a:t>
                </a:r>
                <a:endParaRPr lang="en-AU" sz="1500" dirty="0"/>
              </a:p>
            </p:txBody>
          </p:sp>
        </mc:Fallback>
      </mc:AlternateContent>
      <p:pic>
        <p:nvPicPr>
          <p:cNvPr id="16" name="Picture 15" descr="grid_2.00x1.2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234440"/>
            <a:ext cx="1828800" cy="10972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663440" y="2468880"/>
                <a:ext cx="2084831" cy="102412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5.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𝑇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7" name="TextBox 16"/>
              <p:cNvSpPr txBox="1"/>
              <p:nvPr/>
            </p:nvSpPr>
            <p:spPr>
              <a:xfrm>
                <a:off x="4663440" y="2468880"/>
                <a:ext cx="2084831" cy="102412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5.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x&gt;4</a:t>
                </a:r>
                <a:endParaRPr lang="en-AU" sz="1500" dirty="0"/>
              </a:p>
            </p:txBody>
          </p:sp>
        </mc:Fallback>
      </mc:AlternateContent>
      <p:pic>
        <p:nvPicPr>
          <p:cNvPr id="18" name="Picture 17" descr="grid_2.00x1.2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423160"/>
            <a:ext cx="1828800" cy="10972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4663440" y="3657600"/>
                <a:ext cx="2084831" cy="102412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6.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𝑈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8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9" name="TextBox 18"/>
              <p:cNvSpPr txBox="1"/>
              <p:nvPr/>
            </p:nvSpPr>
            <p:spPr>
              <a:xfrm>
                <a:off x="4663440" y="3657600"/>
                <a:ext cx="2084831" cy="102412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6.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U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− 3 ≤ x ≤ 8</a:t>
                </a:r>
                <a:endParaRPr lang="en-AU" sz="1500" dirty="0"/>
              </a:p>
            </p:txBody>
          </p:sp>
        </mc:Fallback>
      </mc:AlternateContent>
      <p:pic>
        <p:nvPicPr>
          <p:cNvPr id="20" name="Picture 19" descr="grid_2.00x1.2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11880"/>
            <a:ext cx="182880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“And” and “or”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097280"/>
          </a:xfrm>
          <a:prstGeom prst="roundRect">
            <a:avLst>
              <a:gd name="adj" fmla="val 50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14400"/>
                <a:ext cx="7863840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And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∧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only when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both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true.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Or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∨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when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at least one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(inclusive or).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Truth tables use 1 for true and 0 for false. Order of precedence: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∧</m:t>
                    </m:r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, then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∨</m:t>
                    </m:r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.</a:t>
                </a:r>
                <a:endParaRPr lang="en-AU" sz="13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14400"/>
                <a:ext cx="7863840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And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P∧ 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only when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both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true.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Or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P∨ 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when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at least one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(inclusive or).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Truth tables use 1 for true and 0 for false. Order of precedence: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¬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∧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, then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∨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.</a:t>
                </a:r>
                <a:endParaRPr lang="en-AU" sz="1300" dirty="0"/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457200" y="2103120"/>
            <a:ext cx="777240" cy="457200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30352" y="2103120"/>
                <a:ext cx="63093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530352" y="2103120"/>
                <a:ext cx="63093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500" b="1" i="0" dirty="0">
                    <a:solidFill>
                      <a:srgbClr val="FFFFFF"/>
                    </a:solidFill>
                    <a:latin typeface="Cambria"/>
                    <a:cs typeface="Cambria"/>
                  </a:rPr>
                  <a:t>P</a:t>
                </a:r>
                <a:endParaRPr lang="en-AU" sz="1500" dirty="0"/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1234440" y="2103120"/>
            <a:ext cx="777240" cy="457200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1307592" y="2103120"/>
                <a:ext cx="63093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1307592" y="2103120"/>
                <a:ext cx="63093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500" b="1" i="0" dirty="0">
                    <a:solidFill>
                      <a:srgbClr val="FFFFFF"/>
                    </a:solidFill>
                    <a:latin typeface="Cambria"/>
                    <a:cs typeface="Cambria"/>
                  </a:rPr>
                  <a:t>Q</a:t>
                </a:r>
                <a:endParaRPr lang="en-AU" sz="1500" dirty="0"/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011680" y="2103120"/>
            <a:ext cx="1143000" cy="457200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2084832" y="2103120"/>
                <a:ext cx="99669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∧</m:t>
                    </m:r>
                    <m:r>
                      <a:rPr lang="en-AU" sz="15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2084832" y="2103120"/>
                <a:ext cx="99669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500" b="1" i="0" dirty="0">
                    <a:solidFill>
                      <a:srgbClr val="FFFFFF"/>
                    </a:solidFill>
                    <a:latin typeface="Cambria"/>
                    <a:cs typeface="Cambria"/>
                  </a:rPr>
                  <a:t>P∧ Q</a:t>
                </a:r>
                <a:endParaRPr lang="en-AU" sz="1500" dirty="0"/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3154680" y="2103120"/>
            <a:ext cx="1143000" cy="457200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3227832" y="2103120"/>
                <a:ext cx="99669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∨</m:t>
                    </m:r>
                    <m:r>
                      <a:rPr lang="en-AU" sz="15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7" name="TextBox 16"/>
              <p:cNvSpPr txBox="1"/>
              <p:nvPr/>
            </p:nvSpPr>
            <p:spPr>
              <a:xfrm>
                <a:off x="3227832" y="2103120"/>
                <a:ext cx="99669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500" b="1" i="0" dirty="0">
                    <a:solidFill>
                      <a:srgbClr val="FFFFFF"/>
                    </a:solidFill>
                    <a:latin typeface="Cambria"/>
                    <a:cs typeface="Cambria"/>
                  </a:rPr>
                  <a:t>P∨ Q</a:t>
                </a:r>
                <a:endParaRPr lang="en-AU" sz="1500" dirty="0"/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457200" y="2560320"/>
            <a:ext cx="7772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30352" y="2560320"/>
            <a:ext cx="6309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1</a:t>
            </a:r>
            <a:endParaRPr lang="en-AU" sz="1500" dirty="0"/>
          </a:p>
        </p:txBody>
      </p:sp>
      <p:sp>
        <p:nvSpPr>
          <p:cNvPr id="20" name="Rectangle 19"/>
          <p:cNvSpPr/>
          <p:nvPr/>
        </p:nvSpPr>
        <p:spPr>
          <a:xfrm>
            <a:off x="1234440" y="2560320"/>
            <a:ext cx="7772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307592" y="2560320"/>
            <a:ext cx="6309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1</a:t>
            </a:r>
            <a:endParaRPr lang="en-AU" sz="1500" dirty="0"/>
          </a:p>
        </p:txBody>
      </p:sp>
      <p:sp>
        <p:nvSpPr>
          <p:cNvPr id="22" name="Rectangle 21"/>
          <p:cNvSpPr/>
          <p:nvPr/>
        </p:nvSpPr>
        <p:spPr>
          <a:xfrm>
            <a:off x="2011680" y="2560320"/>
            <a:ext cx="11430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2084832" y="2560320"/>
            <a:ext cx="99669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24" name="Rectangle 23"/>
          <p:cNvSpPr/>
          <p:nvPr/>
        </p:nvSpPr>
        <p:spPr>
          <a:xfrm>
            <a:off x="3154680" y="2560320"/>
            <a:ext cx="11430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3227832" y="2560320"/>
            <a:ext cx="99669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26" name="Rectangle 25"/>
          <p:cNvSpPr/>
          <p:nvPr/>
        </p:nvSpPr>
        <p:spPr>
          <a:xfrm>
            <a:off x="457200" y="3017520"/>
            <a:ext cx="77724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30352" y="3017520"/>
            <a:ext cx="6309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1</a:t>
            </a:r>
            <a:endParaRPr lang="en-AU" sz="1500" dirty="0"/>
          </a:p>
        </p:txBody>
      </p:sp>
      <p:sp>
        <p:nvSpPr>
          <p:cNvPr id="28" name="Rectangle 27"/>
          <p:cNvSpPr/>
          <p:nvPr/>
        </p:nvSpPr>
        <p:spPr>
          <a:xfrm>
            <a:off x="1234440" y="3017520"/>
            <a:ext cx="77724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1307592" y="3017520"/>
            <a:ext cx="6309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0</a:t>
            </a:r>
            <a:endParaRPr lang="en-AU" sz="1500" dirty="0"/>
          </a:p>
        </p:txBody>
      </p:sp>
      <p:sp>
        <p:nvSpPr>
          <p:cNvPr id="30" name="Rectangle 29"/>
          <p:cNvSpPr/>
          <p:nvPr/>
        </p:nvSpPr>
        <p:spPr>
          <a:xfrm>
            <a:off x="2011680" y="3017520"/>
            <a:ext cx="114300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2084832" y="3017520"/>
            <a:ext cx="99669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32" name="Rectangle 31"/>
          <p:cNvSpPr/>
          <p:nvPr/>
        </p:nvSpPr>
        <p:spPr>
          <a:xfrm>
            <a:off x="3154680" y="3017520"/>
            <a:ext cx="114300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3227832" y="3017520"/>
            <a:ext cx="99669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34" name="Rectangle 33"/>
          <p:cNvSpPr/>
          <p:nvPr/>
        </p:nvSpPr>
        <p:spPr>
          <a:xfrm>
            <a:off x="457200" y="3474720"/>
            <a:ext cx="7772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530352" y="3474720"/>
            <a:ext cx="6309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0</a:t>
            </a:r>
            <a:endParaRPr lang="en-AU" sz="1500" dirty="0"/>
          </a:p>
        </p:txBody>
      </p:sp>
      <p:sp>
        <p:nvSpPr>
          <p:cNvPr id="36" name="Rectangle 35"/>
          <p:cNvSpPr/>
          <p:nvPr/>
        </p:nvSpPr>
        <p:spPr>
          <a:xfrm>
            <a:off x="1234440" y="3474720"/>
            <a:ext cx="7772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1307592" y="3474720"/>
            <a:ext cx="6309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1</a:t>
            </a:r>
            <a:endParaRPr lang="en-AU" sz="1500" dirty="0"/>
          </a:p>
        </p:txBody>
      </p:sp>
      <p:sp>
        <p:nvSpPr>
          <p:cNvPr id="38" name="Rectangle 37"/>
          <p:cNvSpPr/>
          <p:nvPr/>
        </p:nvSpPr>
        <p:spPr>
          <a:xfrm>
            <a:off x="2011680" y="3474720"/>
            <a:ext cx="11430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2084832" y="3474720"/>
            <a:ext cx="99669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40" name="Rectangle 39"/>
          <p:cNvSpPr/>
          <p:nvPr/>
        </p:nvSpPr>
        <p:spPr>
          <a:xfrm>
            <a:off x="3154680" y="3474720"/>
            <a:ext cx="11430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3227832" y="3474720"/>
            <a:ext cx="99669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42" name="Rectangle 41"/>
          <p:cNvSpPr/>
          <p:nvPr/>
        </p:nvSpPr>
        <p:spPr>
          <a:xfrm>
            <a:off x="457200" y="3931920"/>
            <a:ext cx="77724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530352" y="3931920"/>
            <a:ext cx="6309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0</a:t>
            </a:r>
            <a:endParaRPr lang="en-AU" sz="1500" dirty="0"/>
          </a:p>
        </p:txBody>
      </p:sp>
      <p:sp>
        <p:nvSpPr>
          <p:cNvPr id="44" name="Rectangle 43"/>
          <p:cNvSpPr/>
          <p:nvPr/>
        </p:nvSpPr>
        <p:spPr>
          <a:xfrm>
            <a:off x="1234440" y="3931920"/>
            <a:ext cx="77724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1307592" y="3931920"/>
            <a:ext cx="6309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0</a:t>
            </a:r>
            <a:endParaRPr lang="en-AU" sz="1500" dirty="0"/>
          </a:p>
        </p:txBody>
      </p:sp>
      <p:sp>
        <p:nvSpPr>
          <p:cNvPr id="46" name="Rectangle 45"/>
          <p:cNvSpPr/>
          <p:nvPr/>
        </p:nvSpPr>
        <p:spPr>
          <a:xfrm>
            <a:off x="2011680" y="3931920"/>
            <a:ext cx="114300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2084832" y="3931920"/>
            <a:ext cx="99669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48" name="Rectangle 47"/>
          <p:cNvSpPr/>
          <p:nvPr/>
        </p:nvSpPr>
        <p:spPr>
          <a:xfrm>
            <a:off x="3154680" y="3931920"/>
            <a:ext cx="114300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3227832" y="3931920"/>
            <a:ext cx="99669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50" name="TextBox 49"/>
          <p:cNvSpPr txBox="1"/>
          <p:nvPr/>
        </p:nvSpPr>
        <p:spPr>
          <a:xfrm>
            <a:off x="4572000" y="2103120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4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4572000" y="2377440"/>
                <a:ext cx="41148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6 is even.   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6 is prime.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∧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true?   Is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∨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true?</a:t>
                </a:r>
                <a:endParaRPr lang="en-AU" sz="1500" dirty="0"/>
              </a:p>
            </p:txBody>
          </p:sp>
        </mc:Choice>
        <mc:Fallback>
          <p:sp>
            <p:nvSpPr>
              <p:cNvPr id="51" name="TextBox 50"/>
              <p:cNvSpPr txBox="1"/>
              <p:nvPr/>
            </p:nvSpPr>
            <p:spPr>
              <a:xfrm>
                <a:off x="4572000" y="2377440"/>
                <a:ext cx="41148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6 is even.  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6 is prime.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P∧ 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true?   Is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P∨ Q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true?</a:t>
                </a:r>
                <a:endParaRPr lang="en-AU" sz="1500" dirty="0"/>
              </a:p>
            </p:txBody>
          </p:sp>
        </mc:Fallback>
      </mc:AlternateContent>
      <p:pic>
        <p:nvPicPr>
          <p:cNvPr id="52" name="Picture 51" descr="grid_4.50x1.8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063240"/>
            <a:ext cx="4114800" cy="16459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Implication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960120"/>
          </a:xfrm>
          <a:prstGeom prst="roundRect">
            <a:avLst>
              <a:gd name="adj" fmla="val 5714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14400"/>
                <a:ext cx="786384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4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Implication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(or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→</m:t>
                    </m:r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):  “if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”, “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implies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</a:t>
                </a:r>
                <a:endParaRPr lang="en-AU" sz="14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Bob to Jane: “If you give me a hundred dollars, then I will go shopping.”   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Jane gives Bob the money.   </a:t>
                </a:r>
                <a14:m xmlns:m="http://schemas.openxmlformats.org/officeDocument/2006/math">
                  <m:oMath>
                    <m:r>
                      <a:rPr lang="en-AU" sz="14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Bob goes shopping.   When has Bob lied?</a:t>
                </a:r>
                <a:endParaRPr lang="en-AU" sz="145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14400"/>
                <a:ext cx="786384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4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Implication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(or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P→ Q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):  “if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”, “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implies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”.</a:t>
                </a:r>
                <a:endParaRPr lang="en-AU" sz="14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Bob to Jane: “If you give me a hundred dollars, then I will go shopping.”  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Jane gives Bob the money.   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4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Bob goes shopping.   When has Bob lied?</a:t>
                </a:r>
                <a:endParaRPr lang="en-AU" sz="1450" dirty="0"/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457200" y="1965960"/>
            <a:ext cx="731520" cy="457200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530352" y="1965960"/>
                <a:ext cx="58521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530352" y="1965960"/>
                <a:ext cx="58521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500" b="1" i="0" dirty="0">
                    <a:solidFill>
                      <a:srgbClr val="FFFFFF"/>
                    </a:solidFill>
                    <a:latin typeface="Cambria"/>
                    <a:cs typeface="Cambria"/>
                  </a:rPr>
                  <a:t>P</a:t>
                </a:r>
                <a:endParaRPr lang="en-AU" sz="1500" dirty="0"/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1188720" y="1965960"/>
            <a:ext cx="731520" cy="457200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1261872" y="1965960"/>
                <a:ext cx="58521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1261872" y="1965960"/>
                <a:ext cx="58521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500" b="1" i="0" dirty="0">
                    <a:solidFill>
                      <a:srgbClr val="FFFFFF"/>
                    </a:solidFill>
                    <a:latin typeface="Cambria"/>
                    <a:cs typeface="Cambria"/>
                  </a:rPr>
                  <a:t>Q</a:t>
                </a:r>
                <a:endParaRPr lang="en-AU" sz="1500" dirty="0"/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1920240" y="1965960"/>
            <a:ext cx="1188720" cy="457200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993392" y="1965960"/>
                <a:ext cx="104241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5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1993392" y="1965960"/>
                <a:ext cx="104241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500" b="1" i="0" dirty="0">
                    <a:solidFill>
                      <a:srgbClr val="FFFFFF"/>
                    </a:solidFill>
                    <a:latin typeface="Cambria"/>
                    <a:cs typeface="Cambria"/>
                  </a:rPr>
                  <a:t>P ⇒ Q</a:t>
                </a:r>
                <a:endParaRPr lang="en-AU" sz="1500" dirty="0"/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3108960" y="1965960"/>
            <a:ext cx="822960" cy="457200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3182112" y="1965960"/>
                <a:ext cx="67665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1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7" name="TextBox 16"/>
              <p:cNvSpPr txBox="1"/>
              <p:nvPr/>
            </p:nvSpPr>
            <p:spPr>
              <a:xfrm>
                <a:off x="3182112" y="1965960"/>
                <a:ext cx="67665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500" b="1" i="0" dirty="0">
                    <a:solidFill>
                      <a:srgbClr val="FFFFFF"/>
                    </a:solidFill>
                    <a:latin typeface="Cambria"/>
                    <a:cs typeface="Cambria"/>
                  </a:rPr>
                  <a:t>¬ P</a:t>
                </a:r>
                <a:endParaRPr lang="en-AU" sz="1500" dirty="0"/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3931920" y="1965960"/>
            <a:ext cx="1234440" cy="457200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4005072" y="1965960"/>
                <a:ext cx="108813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1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5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∨</m:t>
                    </m:r>
                    <m:r>
                      <a:rPr lang="en-AU" sz="1500" b="1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9" name="TextBox 18"/>
              <p:cNvSpPr txBox="1"/>
              <p:nvPr/>
            </p:nvSpPr>
            <p:spPr>
              <a:xfrm>
                <a:off x="4005072" y="1965960"/>
                <a:ext cx="1088136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500" b="1" i="0" dirty="0">
                    <a:solidFill>
                      <a:srgbClr val="FFFFFF"/>
                    </a:solidFill>
                    <a:latin typeface="Cambria"/>
                    <a:cs typeface="Cambria"/>
                  </a:rPr>
                  <a:t>¬ P∨ Q</a:t>
                </a:r>
                <a:endParaRPr lang="en-AU" sz="1500" dirty="0"/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457200" y="2423160"/>
            <a:ext cx="73152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30352" y="2423160"/>
            <a:ext cx="5852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1</a:t>
            </a:r>
            <a:endParaRPr lang="en-AU" sz="1500" dirty="0"/>
          </a:p>
        </p:txBody>
      </p:sp>
      <p:sp>
        <p:nvSpPr>
          <p:cNvPr id="22" name="Rectangle 21"/>
          <p:cNvSpPr/>
          <p:nvPr/>
        </p:nvSpPr>
        <p:spPr>
          <a:xfrm>
            <a:off x="1188720" y="2423160"/>
            <a:ext cx="73152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261872" y="2423160"/>
            <a:ext cx="5852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1</a:t>
            </a:r>
            <a:endParaRPr lang="en-AU" sz="1500" dirty="0"/>
          </a:p>
        </p:txBody>
      </p:sp>
      <p:sp>
        <p:nvSpPr>
          <p:cNvPr id="24" name="Rectangle 23"/>
          <p:cNvSpPr/>
          <p:nvPr/>
        </p:nvSpPr>
        <p:spPr>
          <a:xfrm>
            <a:off x="1920240" y="2423160"/>
            <a:ext cx="118872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993392" y="2423160"/>
            <a:ext cx="10424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26" name="Rectangle 25"/>
          <p:cNvSpPr/>
          <p:nvPr/>
        </p:nvSpPr>
        <p:spPr>
          <a:xfrm>
            <a:off x="3108960" y="2423160"/>
            <a:ext cx="82296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3182112" y="2423160"/>
            <a:ext cx="67665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28" name="Rectangle 27"/>
          <p:cNvSpPr/>
          <p:nvPr/>
        </p:nvSpPr>
        <p:spPr>
          <a:xfrm>
            <a:off x="3931920" y="2423160"/>
            <a:ext cx="12344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4005072" y="2423160"/>
            <a:ext cx="10881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30" name="Rectangle 29"/>
          <p:cNvSpPr/>
          <p:nvPr/>
        </p:nvSpPr>
        <p:spPr>
          <a:xfrm>
            <a:off x="457200" y="2880360"/>
            <a:ext cx="73152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530352" y="2880360"/>
            <a:ext cx="5852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1</a:t>
            </a:r>
            <a:endParaRPr lang="en-AU" sz="1500" dirty="0"/>
          </a:p>
        </p:txBody>
      </p:sp>
      <p:sp>
        <p:nvSpPr>
          <p:cNvPr id="32" name="Rectangle 31"/>
          <p:cNvSpPr/>
          <p:nvPr/>
        </p:nvSpPr>
        <p:spPr>
          <a:xfrm>
            <a:off x="1188720" y="2880360"/>
            <a:ext cx="73152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261872" y="2880360"/>
            <a:ext cx="5852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0</a:t>
            </a:r>
            <a:endParaRPr lang="en-AU" sz="1500" dirty="0"/>
          </a:p>
        </p:txBody>
      </p:sp>
      <p:sp>
        <p:nvSpPr>
          <p:cNvPr id="34" name="Rectangle 33"/>
          <p:cNvSpPr/>
          <p:nvPr/>
        </p:nvSpPr>
        <p:spPr>
          <a:xfrm>
            <a:off x="1920240" y="2880360"/>
            <a:ext cx="118872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1993392" y="2880360"/>
            <a:ext cx="10424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36" name="Rectangle 35"/>
          <p:cNvSpPr/>
          <p:nvPr/>
        </p:nvSpPr>
        <p:spPr>
          <a:xfrm>
            <a:off x="3108960" y="2880360"/>
            <a:ext cx="82296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3182112" y="2880360"/>
            <a:ext cx="67665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38" name="Rectangle 37"/>
          <p:cNvSpPr/>
          <p:nvPr/>
        </p:nvSpPr>
        <p:spPr>
          <a:xfrm>
            <a:off x="3931920" y="2880360"/>
            <a:ext cx="123444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4005072" y="2880360"/>
            <a:ext cx="10881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40" name="Rectangle 39"/>
          <p:cNvSpPr/>
          <p:nvPr/>
        </p:nvSpPr>
        <p:spPr>
          <a:xfrm>
            <a:off x="457200" y="3337560"/>
            <a:ext cx="73152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530352" y="3337560"/>
            <a:ext cx="5852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0</a:t>
            </a:r>
            <a:endParaRPr lang="en-AU" sz="1500" dirty="0"/>
          </a:p>
        </p:txBody>
      </p:sp>
      <p:sp>
        <p:nvSpPr>
          <p:cNvPr id="42" name="Rectangle 41"/>
          <p:cNvSpPr/>
          <p:nvPr/>
        </p:nvSpPr>
        <p:spPr>
          <a:xfrm>
            <a:off x="1188720" y="3337560"/>
            <a:ext cx="73152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261872" y="3337560"/>
            <a:ext cx="5852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1</a:t>
            </a:r>
            <a:endParaRPr lang="en-AU" sz="1500" dirty="0"/>
          </a:p>
        </p:txBody>
      </p:sp>
      <p:sp>
        <p:nvSpPr>
          <p:cNvPr id="44" name="Rectangle 43"/>
          <p:cNvSpPr/>
          <p:nvPr/>
        </p:nvSpPr>
        <p:spPr>
          <a:xfrm>
            <a:off x="1920240" y="3337560"/>
            <a:ext cx="118872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1993392" y="3337560"/>
            <a:ext cx="10424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46" name="Rectangle 45"/>
          <p:cNvSpPr/>
          <p:nvPr/>
        </p:nvSpPr>
        <p:spPr>
          <a:xfrm>
            <a:off x="3108960" y="3337560"/>
            <a:ext cx="82296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3182112" y="3337560"/>
            <a:ext cx="67665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48" name="Rectangle 47"/>
          <p:cNvSpPr/>
          <p:nvPr/>
        </p:nvSpPr>
        <p:spPr>
          <a:xfrm>
            <a:off x="3931920" y="3337560"/>
            <a:ext cx="12344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4005072" y="3337560"/>
            <a:ext cx="10881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50" name="Rectangle 49"/>
          <p:cNvSpPr/>
          <p:nvPr/>
        </p:nvSpPr>
        <p:spPr>
          <a:xfrm>
            <a:off x="457200" y="3794760"/>
            <a:ext cx="73152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530352" y="3794760"/>
            <a:ext cx="5852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0</a:t>
            </a:r>
            <a:endParaRPr lang="en-AU" sz="1500" dirty="0"/>
          </a:p>
        </p:txBody>
      </p:sp>
      <p:sp>
        <p:nvSpPr>
          <p:cNvPr id="52" name="Rectangle 51"/>
          <p:cNvSpPr/>
          <p:nvPr/>
        </p:nvSpPr>
        <p:spPr>
          <a:xfrm>
            <a:off x="1188720" y="3794760"/>
            <a:ext cx="73152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1261872" y="3794760"/>
            <a:ext cx="5852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0</a:t>
            </a:r>
            <a:endParaRPr lang="en-AU" sz="1500" dirty="0"/>
          </a:p>
        </p:txBody>
      </p:sp>
      <p:sp>
        <p:nvSpPr>
          <p:cNvPr id="54" name="Rectangle 53"/>
          <p:cNvSpPr/>
          <p:nvPr/>
        </p:nvSpPr>
        <p:spPr>
          <a:xfrm>
            <a:off x="1920240" y="3794760"/>
            <a:ext cx="118872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1993392" y="3794760"/>
            <a:ext cx="10424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56" name="Rectangle 55"/>
          <p:cNvSpPr/>
          <p:nvPr/>
        </p:nvSpPr>
        <p:spPr>
          <a:xfrm>
            <a:off x="3108960" y="3794760"/>
            <a:ext cx="82296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3182112" y="3794760"/>
            <a:ext cx="67665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p:sp>
        <p:nvSpPr>
          <p:cNvPr id="58" name="Rectangle 57"/>
          <p:cNvSpPr/>
          <p:nvPr/>
        </p:nvSpPr>
        <p:spPr>
          <a:xfrm>
            <a:off x="3931920" y="3794760"/>
            <a:ext cx="1234440" cy="457200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4005072" y="3794760"/>
            <a:ext cx="10881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/>
              <p:cNvSpPr txBox="1"/>
              <p:nvPr/>
            </p:nvSpPr>
            <p:spPr>
              <a:xfrm>
                <a:off x="457200" y="4343400"/>
                <a:ext cx="475488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is false only when ____________________.</a:t>
                </a:r>
                <a:endParaRPr lang="en-AU" sz="1500" dirty="0"/>
              </a:p>
            </p:txBody>
          </p:sp>
        </mc:Choice>
        <mc:Fallback>
          <p:sp>
            <p:nvSpPr>
              <p:cNvPr id="60" name="TextBox 59"/>
              <p:cNvSpPr txBox="1"/>
              <p:nvPr/>
            </p:nvSpPr>
            <p:spPr>
              <a:xfrm>
                <a:off x="457200" y="4343400"/>
                <a:ext cx="475488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is false only when ____________________.</a:t>
                </a:r>
                <a:endParaRPr lang="en-AU" sz="1500" dirty="0"/>
              </a:p>
            </p:txBody>
          </p:sp>
        </mc:Fallback>
      </mc:AlternateContent>
      <p:pic>
        <p:nvPicPr>
          <p:cNvPr id="61" name="Picture 60" descr="grid_3.65x3.0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240" y="1965960"/>
            <a:ext cx="333756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Testing an implication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13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6.    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9.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Complete a truth table for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giving a value of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each row. Is the implication always true?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6.   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divisible by 9.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Complete a truth table for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giving a value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each row. Is the implication always true?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81912"/>
            <a:ext cx="8229600" cy="312724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Negating “and”, “or”, “if…then”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14</a:t>
            </a:r>
            <a:endParaRPr lang="en-AU" sz="900" dirty="0"/>
          </a:p>
        </p:txBody>
      </p:sp>
      <p:sp>
        <p:nvSpPr>
          <p:cNvPr id="8" name="Rectangle 7"/>
          <p:cNvSpPr/>
          <p:nvPr/>
        </p:nvSpPr>
        <p:spPr>
          <a:xfrm>
            <a:off x="457200" y="841248"/>
            <a:ext cx="1828800" cy="420624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30352" y="841248"/>
            <a:ext cx="168249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400" b="1" i="0" dirty="0">
                <a:solidFill>
                  <a:srgbClr val="FFFFFF"/>
                </a:solidFill>
                <a:latin typeface="Calibri"/>
                <a:cs typeface="Calibri"/>
              </a:rPr>
              <a:t>Negate…</a:t>
            </a:r>
            <a:endParaRPr lang="en-AU" sz="1400" dirty="0"/>
          </a:p>
        </p:txBody>
      </p:sp>
      <p:sp>
        <p:nvSpPr>
          <p:cNvPr id="10" name="Rectangle 9"/>
          <p:cNvSpPr/>
          <p:nvPr/>
        </p:nvSpPr>
        <p:spPr>
          <a:xfrm>
            <a:off x="2286000" y="841248"/>
            <a:ext cx="3566160" cy="420624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2359152" y="841248"/>
            <a:ext cx="341985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400" b="1" i="0" dirty="0">
                <a:solidFill>
                  <a:srgbClr val="FFFFFF"/>
                </a:solidFill>
                <a:latin typeface="Calibri"/>
                <a:cs typeface="Calibri"/>
              </a:rPr>
              <a:t>Rule</a:t>
            </a:r>
            <a:endParaRPr lang="en-AU" sz="1400" dirty="0"/>
          </a:p>
        </p:txBody>
      </p:sp>
      <p:sp>
        <p:nvSpPr>
          <p:cNvPr id="12" name="Rectangle 11"/>
          <p:cNvSpPr/>
          <p:nvPr/>
        </p:nvSpPr>
        <p:spPr>
          <a:xfrm>
            <a:off x="5852160" y="841248"/>
            <a:ext cx="2834640" cy="420624"/>
          </a:xfrm>
          <a:prstGeom prst="rect">
            <a:avLst/>
          </a:prstGeom>
          <a:solidFill>
            <a:srgbClr val="1F2A44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925312" y="841248"/>
            <a:ext cx="268833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400" b="1" i="0" dirty="0">
                <a:solidFill>
                  <a:srgbClr val="FFFFFF"/>
                </a:solidFill>
                <a:latin typeface="Calibri"/>
                <a:cs typeface="Calibri"/>
              </a:rPr>
              <a:t>In words</a:t>
            </a:r>
            <a:endParaRPr lang="en-AU" sz="1400" dirty="0"/>
          </a:p>
        </p:txBody>
      </p:sp>
      <p:sp>
        <p:nvSpPr>
          <p:cNvPr id="14" name="Rectangle 13"/>
          <p:cNvSpPr/>
          <p:nvPr/>
        </p:nvSpPr>
        <p:spPr>
          <a:xfrm>
            <a:off x="457200" y="1261872"/>
            <a:ext cx="182880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30352" y="1261872"/>
            <a:ext cx="168249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a negation</a:t>
            </a:r>
            <a:endParaRPr lang="en-AU" sz="1400" dirty="0"/>
          </a:p>
        </p:txBody>
      </p:sp>
      <p:sp>
        <p:nvSpPr>
          <p:cNvPr id="16" name="Rectangle 15"/>
          <p:cNvSpPr/>
          <p:nvPr/>
        </p:nvSpPr>
        <p:spPr>
          <a:xfrm>
            <a:off x="2286000" y="1261872"/>
            <a:ext cx="356616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2359152" y="1261872"/>
                <a:ext cx="3419856" cy="42062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¬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</m:e>
                    </m:d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≃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400" dirty="0"/>
              </a:p>
            </p:txBody>
          </p:sp>
        </mc:Choice>
        <mc:Fallback>
          <p:sp>
            <p:nvSpPr>
              <p:cNvPr id="17" name="TextBox 16"/>
              <p:cNvSpPr txBox="1"/>
              <p:nvPr/>
            </p:nvSpPr>
            <p:spPr>
              <a:xfrm>
                <a:off x="2359152" y="1261872"/>
                <a:ext cx="3419856" cy="42062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¬(¬ P)≃ P</a:t>
                </a:r>
                <a:endParaRPr lang="en-AU" sz="1400" dirty="0"/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5852160" y="1261872"/>
            <a:ext cx="28346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5925312" y="1261872"/>
                <a:ext cx="2688336" cy="42062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not not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400" dirty="0"/>
              </a:p>
            </p:txBody>
          </p:sp>
        </mc:Choice>
        <mc:Fallback>
          <p:sp>
            <p:nvSpPr>
              <p:cNvPr id="19" name="TextBox 18"/>
              <p:cNvSpPr txBox="1"/>
              <p:nvPr/>
            </p:nvSpPr>
            <p:spPr>
              <a:xfrm>
                <a:off x="5925312" y="1261872"/>
                <a:ext cx="2688336" cy="42062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not not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endParaRPr lang="en-AU" sz="1400" dirty="0"/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457200" y="1682496"/>
            <a:ext cx="1828800" cy="42062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30352" y="1682496"/>
            <a:ext cx="168249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“and”</a:t>
            </a:r>
            <a:endParaRPr lang="en-AU" sz="1400" dirty="0"/>
          </a:p>
        </p:txBody>
      </p:sp>
      <p:sp>
        <p:nvSpPr>
          <p:cNvPr id="22" name="Rectangle 21"/>
          <p:cNvSpPr/>
          <p:nvPr/>
        </p:nvSpPr>
        <p:spPr>
          <a:xfrm>
            <a:off x="2286000" y="1682496"/>
            <a:ext cx="3566160" cy="42062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359152" y="1682496"/>
                <a:ext cx="3419856" cy="42062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∧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𝑄</m:t>
                        </m:r>
                      </m:e>
                    </m:d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∨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400" dirty="0"/>
              </a:p>
            </p:txBody>
          </p:sp>
        </mc:Choice>
        <mc:Fallback>
          <p:sp>
            <p:nvSpPr>
              <p:cNvPr id="23" name="TextBox 22"/>
              <p:cNvSpPr txBox="1"/>
              <p:nvPr/>
            </p:nvSpPr>
            <p:spPr>
              <a:xfrm>
                <a:off x="2359152" y="1682496"/>
                <a:ext cx="3419856" cy="42062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¬(P∧ Q)≃¬ P∨¬ Q</a:t>
                </a:r>
                <a:endParaRPr lang="en-AU" sz="1400" dirty="0"/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5852160" y="1682496"/>
            <a:ext cx="2834640" cy="42062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925312" y="1682496"/>
            <a:ext cx="268833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at least one fails</a:t>
            </a:r>
            <a:endParaRPr lang="en-AU" sz="1400" dirty="0"/>
          </a:p>
        </p:txBody>
      </p:sp>
      <p:sp>
        <p:nvSpPr>
          <p:cNvPr id="26" name="Rectangle 25"/>
          <p:cNvSpPr/>
          <p:nvPr/>
        </p:nvSpPr>
        <p:spPr>
          <a:xfrm>
            <a:off x="457200" y="2103120"/>
            <a:ext cx="182880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30352" y="2103120"/>
            <a:ext cx="168249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“or”</a:t>
            </a:r>
            <a:endParaRPr lang="en-AU" sz="1400" dirty="0"/>
          </a:p>
        </p:txBody>
      </p:sp>
      <p:sp>
        <p:nvSpPr>
          <p:cNvPr id="28" name="Rectangle 27"/>
          <p:cNvSpPr/>
          <p:nvPr/>
        </p:nvSpPr>
        <p:spPr>
          <a:xfrm>
            <a:off x="2286000" y="2103120"/>
            <a:ext cx="356616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2359152" y="2103120"/>
                <a:ext cx="3419856" cy="42062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∨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𝑄</m:t>
                        </m:r>
                      </m:e>
                    </m:d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∧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400" dirty="0"/>
              </a:p>
            </p:txBody>
          </p:sp>
        </mc:Choice>
        <mc:Fallback>
          <p:sp>
            <p:nvSpPr>
              <p:cNvPr id="29" name="TextBox 28"/>
              <p:cNvSpPr txBox="1"/>
              <p:nvPr/>
            </p:nvSpPr>
            <p:spPr>
              <a:xfrm>
                <a:off x="2359152" y="2103120"/>
                <a:ext cx="3419856" cy="42062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¬(P∨ Q)≃¬ P∧¬ Q</a:t>
                </a:r>
                <a:endParaRPr lang="en-AU" sz="1400" dirty="0"/>
              </a:p>
            </p:txBody>
          </p:sp>
        </mc:Fallback>
      </mc:AlternateContent>
      <p:sp>
        <p:nvSpPr>
          <p:cNvPr id="30" name="Rectangle 29"/>
          <p:cNvSpPr/>
          <p:nvPr/>
        </p:nvSpPr>
        <p:spPr>
          <a:xfrm>
            <a:off x="5852160" y="2103120"/>
            <a:ext cx="28346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5925312" y="2103120"/>
            <a:ext cx="268833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both fail</a:t>
            </a:r>
            <a:endParaRPr lang="en-AU" sz="1400" dirty="0"/>
          </a:p>
        </p:txBody>
      </p:sp>
      <p:sp>
        <p:nvSpPr>
          <p:cNvPr id="32" name="Rectangle 31"/>
          <p:cNvSpPr/>
          <p:nvPr/>
        </p:nvSpPr>
        <p:spPr>
          <a:xfrm>
            <a:off x="457200" y="2523744"/>
            <a:ext cx="1828800" cy="42062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530352" y="2523744"/>
            <a:ext cx="168249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400" b="1" i="0" dirty="0">
                <a:solidFill>
                  <a:srgbClr val="1F2A44"/>
                </a:solidFill>
                <a:latin typeface="Calibri"/>
                <a:cs typeface="Calibri"/>
              </a:rPr>
              <a:t>“if…then”</a:t>
            </a:r>
            <a:endParaRPr lang="en-AU" sz="1400" dirty="0"/>
          </a:p>
        </p:txBody>
      </p:sp>
      <p:sp>
        <p:nvSpPr>
          <p:cNvPr id="34" name="Rectangle 33"/>
          <p:cNvSpPr/>
          <p:nvPr/>
        </p:nvSpPr>
        <p:spPr>
          <a:xfrm>
            <a:off x="2286000" y="2523744"/>
            <a:ext cx="3566160" cy="42062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2359152" y="2523744"/>
                <a:ext cx="3419856" cy="42062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⇒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𝑄</m:t>
                        </m:r>
                      </m:e>
                    </m:d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≃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∧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400" dirty="0"/>
              </a:p>
            </p:txBody>
          </p:sp>
        </mc:Choice>
        <mc:Fallback>
          <p:sp>
            <p:nvSpPr>
              <p:cNvPr id="35" name="TextBox 34"/>
              <p:cNvSpPr txBox="1"/>
              <p:nvPr/>
            </p:nvSpPr>
            <p:spPr>
              <a:xfrm>
                <a:off x="2359152" y="2523744"/>
                <a:ext cx="3419856" cy="42062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¬(P ⇒ Q)≃ P∧¬ Q</a:t>
                </a:r>
                <a:endParaRPr lang="en-AU" sz="1400" dirty="0"/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5852160" y="2523744"/>
            <a:ext cx="2834640" cy="420624"/>
          </a:xfrm>
          <a:prstGeom prst="rect">
            <a:avLst/>
          </a:prstGeom>
          <a:solidFill>
            <a:srgbClr val="EEF1F6"/>
          </a:solidFill>
          <a:ln w="9525">
            <a:solidFill>
              <a:srgbClr val="D3D1C7"/>
            </a:solidFill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5925312" y="2523744"/>
                <a:ext cx="2688336" cy="42062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happens but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 not</a:t>
                </a:r>
                <a:endParaRPr lang="en-AU" sz="1400" dirty="0"/>
              </a:p>
            </p:txBody>
          </p:sp>
        </mc:Choice>
        <mc:Fallback>
          <p:sp>
            <p:nvSpPr>
              <p:cNvPr id="37" name="TextBox 36"/>
              <p:cNvSpPr txBox="1"/>
              <p:nvPr/>
            </p:nvSpPr>
            <p:spPr>
              <a:xfrm>
                <a:off x="5925312" y="2523744"/>
                <a:ext cx="2688336" cy="42062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>
                  <a:spcAft>
                    <a:spcPts val="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happens but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 not</a:t>
                </a:r>
                <a:endParaRPr lang="en-AU" sz="1400" dirty="0"/>
              </a:p>
            </p:txBody>
          </p:sp>
        </mc:Fallback>
      </mc:AlternateContent>
      <p:sp>
        <p:nvSpPr>
          <p:cNvPr id="38" name="Rounded Rectangle 37"/>
          <p:cNvSpPr/>
          <p:nvPr/>
        </p:nvSpPr>
        <p:spPr>
          <a:xfrm>
            <a:off x="457200" y="3154680"/>
            <a:ext cx="4023360" cy="1554480"/>
          </a:xfrm>
          <a:prstGeom prst="roundRect">
            <a:avLst>
              <a:gd name="adj" fmla="val 3529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621792" y="3246120"/>
                <a:ext cx="3749039" cy="14173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A8661A"/>
                    </a:solidFill>
                    <a:latin typeface="Calibri"/>
                    <a:cs typeface="Calibri"/>
                  </a:rPr>
                  <a:t>Useful equivalence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∨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𝑃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∧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¬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𝑄</m:t>
                        </m:r>
                      </m:e>
                    </m:d>
                  </m:oMath>
                </a14:m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“If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 only fails when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and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false.</a:t>
                </a:r>
                <a:endParaRPr lang="en-AU" sz="1400" dirty="0"/>
              </a:p>
            </p:txBody>
          </p:sp>
        </mc:Choice>
        <mc:Fallback>
          <p:sp>
            <p:nvSpPr>
              <p:cNvPr id="39" name="TextBox 38"/>
              <p:cNvSpPr txBox="1"/>
              <p:nvPr/>
            </p:nvSpPr>
            <p:spPr>
              <a:xfrm>
                <a:off x="621792" y="3246120"/>
                <a:ext cx="3749039" cy="14173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A8661A"/>
                    </a:solidFill>
                    <a:latin typeface="Calibri"/>
                    <a:cs typeface="Calibri"/>
                  </a:rPr>
                  <a:t>Useful equivalence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Q≃¬ P∨ Q≃¬(P∧¬ Q)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“If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” only fails when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and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false.</a:t>
                </a:r>
                <a:endParaRPr lang="en-AU" sz="1400" dirty="0"/>
              </a:p>
            </p:txBody>
          </p:sp>
        </mc:Fallback>
      </mc:AlternateContent>
      <p:sp>
        <p:nvSpPr>
          <p:cNvPr id="40" name="Rounded Rectangle 39"/>
          <p:cNvSpPr/>
          <p:nvPr/>
        </p:nvSpPr>
        <p:spPr>
          <a:xfrm>
            <a:off x="4663440" y="3154680"/>
            <a:ext cx="4023360" cy="1554480"/>
          </a:xfrm>
          <a:prstGeom prst="roundRect">
            <a:avLst>
              <a:gd name="adj" fmla="val 3529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4828032" y="3246120"/>
                <a:ext cx="3749039" cy="14173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A8661A"/>
                    </a:solidFill>
                    <a:latin typeface="Calibri"/>
                    <a:cs typeface="Calibri"/>
                  </a:rPr>
                  <a:t>De Morgan’s laws (sets)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∩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𝐵</m:t>
                        </m:r>
                      </m:e>
                    </m:ba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</m:e>
                    </m:ba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∪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𝐵</m:t>
                        </m:r>
                      </m:e>
                    </m:ba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∪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𝐵</m:t>
                        </m:r>
                      </m:e>
                    </m:ba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</m:e>
                    </m:ba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∩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𝐵</m:t>
                        </m:r>
                      </m:e>
                    </m:bar>
                  </m:oMath>
                </a14:m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Same pattern: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∧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matches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∩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∨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matches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∪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</p:txBody>
          </p:sp>
        </mc:Choice>
        <mc:Fallback>
          <p:sp>
            <p:nvSpPr>
              <p:cNvPr id="41" name="TextBox 40"/>
              <p:cNvSpPr txBox="1"/>
              <p:nvPr/>
            </p:nvSpPr>
            <p:spPr>
              <a:xfrm>
                <a:off x="4828032" y="3246120"/>
                <a:ext cx="3749039" cy="14173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A8661A"/>
                    </a:solidFill>
                    <a:latin typeface="Calibri"/>
                    <a:cs typeface="Calibri"/>
                  </a:rPr>
                  <a:t>De Morgan’s laws (sets)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conj(A∩ B) = A̅∪B̅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conj(A∪ B) = A̅∩B̅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Same pattern: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∧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matches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∩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∨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matches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∪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6  ·  Negating compound statements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15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Write the negation of each statement.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07008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5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07008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500" dirty="0"/>
              </a:p>
            </p:txBody>
          </p:sp>
        </mc:Fallback>
      </mc:AlternateContent>
      <p:pic>
        <p:nvPicPr>
          <p:cNvPr id="10" name="Picture 9" descr="grid_4.42x1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91056"/>
            <a:ext cx="4046220" cy="129844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07008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 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3.</a:t>
                </a:r>
                <a:endParaRPr lang="en-AU" sz="15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07008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 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multiple of 3.</a:t>
                </a:r>
                <a:endParaRPr lang="en-AU" sz="1500" dirty="0"/>
              </a:p>
            </p:txBody>
          </p:sp>
        </mc:Fallback>
      </mc:AlternateContent>
      <p:pic>
        <p:nvPicPr>
          <p:cNvPr id="12" name="Picture 11" descr="grid_4.42x1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591056"/>
            <a:ext cx="4046220" cy="129844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57200" y="3026664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even, then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5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457200" y="3026664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even, then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500" dirty="0"/>
              </a:p>
            </p:txBody>
          </p:sp>
        </mc:Fallback>
      </mc:AlternateContent>
      <p:pic>
        <p:nvPicPr>
          <p:cNvPr id="14" name="Picture 13" descr="grid_4.42x1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410712"/>
            <a:ext cx="4046220" cy="129844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640580" y="3026664"/>
            <a:ext cx="404622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(d)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 If I live in Tasmania, then I live in Australia.</a:t>
            </a:r>
            <a:endParaRPr lang="en-AU" sz="1500" dirty="0"/>
          </a:p>
        </p:txBody>
      </p:sp>
      <p:pic>
        <p:nvPicPr>
          <p:cNvPr id="16" name="Picture 15" descr="grid_4.42x1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3410712"/>
            <a:ext cx="4046220" cy="129844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Logic and the language of proof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16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1600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Which is the negation of “If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prime, then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odd”?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prime and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 and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odd, then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prime.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prime or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odd.</a:t>
                </a:r>
                <a:endParaRPr lang="en-AU" sz="14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1600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Which is the negation of “If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odd”?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prime and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 and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even.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prime.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not prime or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odd.</a:t>
                </a:r>
                <a:endParaRPr lang="en-AU" sz="1400" dirty="0"/>
              </a:p>
            </p:txBody>
          </p:sp>
        </mc:Fallback>
      </mc:AlternateContent>
      <p:pic>
        <p:nvPicPr>
          <p:cNvPr id="9" name="Picture 8" descr="grid_4.42x1.9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68879"/>
            <a:ext cx="4046220" cy="173736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1600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Which is logically equivalent to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∧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∨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¬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∧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𝑄</m:t>
                    </m:r>
                  </m:oMath>
                </a14:m>
                <a:endParaRPr lang="en-AU" sz="14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1600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Which is logically equivalent to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 ⇒ Q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A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 ⇒ P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B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P∧¬ Q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 P∨ Q</a:t>
                </a:r>
                <a:endParaRPr lang="en-AU" sz="14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4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D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¬ P∧ Q</a:t>
                </a:r>
                <a:endParaRPr lang="en-AU" sz="1400" dirty="0"/>
              </a:p>
            </p:txBody>
          </p:sp>
        </mc:Fallback>
      </mc:AlternateContent>
      <p:pic>
        <p:nvPicPr>
          <p:cNvPr id="11" name="Picture 10" descr="grid_4.42x1.9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2468879"/>
            <a:ext cx="4046220" cy="173736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 · Logic and the language of proof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