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9144000" cy="51435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0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0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417320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256032"/>
            <a:ext cx="8229600" cy="56692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3000" b="1" i="0" dirty="0">
                <a:solidFill>
                  <a:srgbClr val="FFFFFF"/>
                </a:solidFill>
                <a:latin typeface="Calibri"/>
                <a:cs typeface="Calibri"/>
              </a:rPr>
              <a:t>Lesson 8  Rotation, dilation and geometry</a:t>
            </a:r>
            <a:endParaRPr lang="en-AU" sz="3000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0" i="0" dirty="0">
                <a:solidFill>
                  <a:srgbClr val="E8A33D"/>
                </a:solidFill>
                <a:latin typeface="Calibri"/>
                <a:cs typeface="Calibri"/>
              </a:rPr>
              <a:t>Mathematics Extension 2  ·  Complex Numbers I  ·  ME2-12-03</a:t>
            </a:r>
            <a:endParaRPr lang="en-AU" sz="1400" dirty="0"/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377440" cy="2971800"/>
          </a:xfrm>
          <a:prstGeom prst="roundRect">
            <a:avLst>
              <a:gd name="adj" fmla="val 2307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621792" y="1828800"/>
            <a:ext cx="204825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Learning intention</a:t>
            </a:r>
            <a:endParaRPr lang="en-A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21792" y="2167128"/>
            <a:ext cx="204825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To interpret multiplication as a rotation and dilation, and use it to solve geometry problems.</a:t>
            </a:r>
            <a:endParaRPr lang="en-AU" sz="1300" dirty="0"/>
          </a:p>
        </p:txBody>
      </p:sp>
      <p:sp>
        <p:nvSpPr>
          <p:cNvPr id="8" name="Rounded Rectangle 7"/>
          <p:cNvSpPr/>
          <p:nvPr/>
        </p:nvSpPr>
        <p:spPr>
          <a:xfrm>
            <a:off x="3017520" y="1691640"/>
            <a:ext cx="3200400" cy="2971800"/>
          </a:xfrm>
          <a:prstGeom prst="roundRect">
            <a:avLst>
              <a:gd name="adj" fmla="val 1846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182112" y="1828800"/>
            <a:ext cx="28712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Success criteria  ·  I can…</a:t>
            </a:r>
            <a:endParaRPr lang="en-AU" sz="1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explain why multiplying by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rotates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90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anticlockwise about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𝑂</m:t>
                    </m:r>
                  </m:oMath>
                </a14:m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multiply by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i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𝜃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to dilate by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rotate by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𝜃</m:t>
                    </m:r>
                  </m:oMath>
                </a14:m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rotate about a point other than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𝑂</m:t>
                    </m:r>
                  </m:oMath>
                </a14:m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</a:t>
                </a:r>
                <a14:m xmlns:m="http://schemas.openxmlformats.org/officeDocument/2006/math">
                  <m:oMath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  <m:r>
                          <m:rPr>
                            <m:sty m:val="p"/>
                          </m:rPr>
                          <a:rPr lang="en-AU" sz="13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3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</m:d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i</m:t>
                    </m:r>
                    <m:r>
                      <m:rPr>
                        <m:sty m:val="p"/>
                      </m:rPr>
                      <a:rPr lang="en-AU" sz="13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a:rPr lang="en-AU" sz="13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𝜃</m:t>
                    </m:r>
                  </m:oMath>
                </a14:m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unknown vertices of squares and equilateral triangles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geometric results with complex numbers</a:t>
                </a:r>
                <a:endParaRPr lang="en-AU" sz="13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3182112" y="2167128"/>
                <a:ext cx="2871216" cy="23774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explain why multiplying by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rotates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90°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anticlockwise about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O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multiply by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r cis θ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to dilate by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r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rotate by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θ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rotate about a point other than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O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</a:t>
                </a:r>
                <a:r>
                  <a:rPr lang="en-AU" sz="13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 − a = (b − a) cis θ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unknown vertices of squares and equilateral triangles</a:t>
                </a:r>
                <a:endParaRPr lang="en-AU" sz="1300" dirty="0"/>
              </a:p>
              <a:p>
                <a:pPr algn="l" marL="201168" indent="-201168">
                  <a:spcAft>
                    <a:spcPts val="500"/>
                  </a:spcAft>
                  <a:buClr>
                    <a:srgbClr val="A8661A"/>
                  </a:buClr>
                  <a:buFont typeface="Arial"/>
                  <a:buChar char="•"/>
                </a:pPr>
                <a:r>
                  <a:rPr lang="en-AU" sz="13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prove geometric results with complex numbers</a:t>
                </a:r>
                <a:endParaRPr lang="en-AU" sz="1300" dirty="0"/>
              </a:p>
            </p:txBody>
          </p:sp>
        </mc:Fallback>
      </mc:AlternateContent>
      <p:sp>
        <p:nvSpPr>
          <p:cNvPr id="11" name="Rounded Rectangle 10"/>
          <p:cNvSpPr/>
          <p:nvPr/>
        </p:nvSpPr>
        <p:spPr>
          <a:xfrm>
            <a:off x="6400800" y="1691640"/>
            <a:ext cx="2286000" cy="2971800"/>
          </a:xfrm>
          <a:prstGeom prst="roundRect">
            <a:avLst>
              <a:gd name="adj" fmla="val 2400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565392" y="1828800"/>
            <a:ext cx="1956816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Activities &amp; tasks</a:t>
            </a:r>
            <a:endParaRPr lang="en-A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6565392" y="2167128"/>
            <a:ext cx="1956816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 marL="201168" indent="-201168">
              <a:spcAft>
                <a:spcPts val="500"/>
              </a:spcAft>
              <a:buClr>
                <a:srgbClr val="A8661A"/>
              </a:buClr>
              <a:buFont typeface="Arial"/>
              <a:buChar char="•"/>
            </a:pPr>
            <a:r>
              <a:rPr lang="en-AU" sz="1300" b="0" i="0" dirty="0">
                <a:solidFill>
                  <a:srgbClr val="2C2C2A"/>
                </a:solidFill>
                <a:latin typeface="Calibri"/>
                <a:cs typeface="Calibri"/>
              </a:rPr>
              <a:t>Howard’s 1000 Extension 2 Revision Questions</a:t>
            </a:r>
            <a:endParaRPr lang="en-AU" sz="1300" dirty="0"/>
          </a:p>
        </p:txBody>
      </p:sp>
      <p:cxnSp>
        <p:nvCxnSpPr>
          <p:cNvPr id="14" name="Connector 13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8  Rotation, dilation and geometry</a:t>
            </a:r>
            <a:endParaRPr lang="en-AU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</a:t>
            </a:r>
            <a:endParaRPr lang="en-AU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Warm-up  ·  Retrieval from Lessons 5–7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WARM-UP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8  Rotation, dilation and geometry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2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6868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for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3 − 2i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4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822960"/>
            <a:ext cx="402336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cos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den>
                    </m:f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sin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as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𝑥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𝑦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86309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Write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cosπ/3 + isinπ/3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as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x + iy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4.4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1817370"/>
            <a:ext cx="402336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𝑍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𝑊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Which number does  </a:t>
                </a:r>
                <a14:m xmlns:m="http://schemas.openxmlformats.org/officeDocument/2006/math">
                  <m:oMath>
                    <m:acc>
                      <m:accPr>
                        <m:chr m:val="⃗"/>
                      </m:accPr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𝑊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𝑍</m:t>
                        </m:r>
                      </m:e>
                    </m:acc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represent?</a:t>
                </a:r>
                <a:endParaRPr lang="en-AU" sz="1600" dirty="0"/>
              </a:p>
            </p:txBody>
          </p:sp>
        </mc:Choice>
        <mc:Fallback>
          <p:sp>
            <p:nvSpPr>
              <p:cNvPr id="12" name="TextBox 11"/>
              <p:cNvSpPr txBox="1"/>
              <p:nvPr/>
            </p:nvSpPr>
            <p:spPr>
              <a:xfrm>
                <a:off x="457200" y="285750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(c)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1 + i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W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3 + 4i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Which number does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WZ⃗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represent?</a:t>
                </a:r>
                <a:endParaRPr lang="en-AU" sz="1600" dirty="0"/>
              </a:p>
            </p:txBody>
          </p:sp>
        </mc:Fallback>
      </mc:AlternateContent>
      <p:pic>
        <p:nvPicPr>
          <p:cNvPr id="13" name="Picture 12" descr="grid_4.4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2811780"/>
            <a:ext cx="4023360" cy="90297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457200" y="385191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the length 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𝑊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𝑍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in (c).</a:t>
                </a:r>
                <a:endParaRPr lang="en-AU" sz="1600" dirty="0"/>
              </a:p>
            </p:txBody>
          </p:sp>
        </mc:Choice>
        <mc:Fallback>
          <p:sp>
            <p:nvSpPr>
              <p:cNvPr id="14" name="TextBox 13"/>
              <p:cNvSpPr txBox="1"/>
              <p:nvPr/>
            </p:nvSpPr>
            <p:spPr>
              <a:xfrm>
                <a:off x="457200" y="3851910"/>
                <a:ext cx="4096511" cy="829818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6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(d)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the length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WZ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in (c).</a:t>
                </a:r>
                <a:endParaRPr lang="en-AU" sz="1600" dirty="0"/>
              </a:p>
            </p:txBody>
          </p:sp>
        </mc:Fallback>
      </mc:AlternateContent>
      <p:pic>
        <p:nvPicPr>
          <p:cNvPr id="15" name="Picture 14" descr="grid_4.40x0.99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3806190"/>
            <a:ext cx="4023360" cy="90297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1  ·  Multiplying by i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8  Rotation, dilation and geometry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3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Plot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p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</m:e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sup>
                    </m:sSup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Describe what multiplying by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does.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4572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2 + i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Plot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i²z = − 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i³z = − iz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Describe what multiplying by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does.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40x3.67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53312"/>
            <a:ext cx="4023360" cy="3355848"/>
          </a:xfrm>
          <a:prstGeom prst="rect">
            <a:avLst/>
          </a:prstGeom>
        </p:spPr>
      </p:pic>
      <p:pic>
        <p:nvPicPr>
          <p:cNvPr id="10" name="Picture 9" descr="grid_4.45x3.67___ox__12__oy__10__unit__2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1353312"/>
            <a:ext cx="4069079" cy="335584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Multiplication as rotation and dilation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DEFINITION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8  Rotation, dilation and geometry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4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41248"/>
            <a:ext cx="8229600" cy="1600200"/>
          </a:xfrm>
          <a:prstGeom prst="roundRect">
            <a:avLst>
              <a:gd name="adj" fmla="val 3428"/>
            </a:avLst>
          </a:prstGeom>
          <a:solidFill>
            <a:srgbClr val="EEF1F6"/>
          </a:solidFill>
          <a:ln>
            <a:noFill/>
          </a:ln>
        </p:spPr>
        <p:txBody>
          <a:bodyPr rtlCol="0" anchor="ctr"/>
          <a:lstStyle/>
          <a:p/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7900416" cy="31089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Multiplying by </a:t>
                </a:r>
                <a14:m xmlns:m="http://schemas.openxmlformats.org/officeDocument/2006/math">
                  <m:oMath>
                    <m:r>
                      <a:rPr lang="en-AU" sz="18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𝑤</m:t>
                    </m:r>
                    <m:r>
                      <m:rPr>
                        <m:sty m:val="p"/>
                      </m:rPr>
                      <a:rPr lang="en-AU" sz="18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8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  <m:r>
                      <a:rPr lang="en-AU" sz="18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m:rPr>
                        <m:sty m:val="p"/>
                      </m:rPr>
                      <a:rPr lang="en-AU" sz="18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c</m:t>
                    </m:r>
                    <m:r>
                      <m:rPr>
                        <m:sty m:val="p"/>
                      </m:rPr>
                      <a:rPr lang="en-AU" sz="18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i</m:t>
                    </m:r>
                    <m:r>
                      <m:rPr>
                        <m:sty m:val="p"/>
                      </m:rPr>
                      <a:rPr lang="en-AU" sz="1800" b="1" i="0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s</m:t>
                    </m:r>
                    <m:r>
                      <a:rPr lang="en-AU" sz="18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a:rPr lang="en-AU" sz="1800" b="1" i="1">
                        <a:solidFill>
                          <a:srgbClr val="1F2A44"/>
                        </a:solidFill>
                        <a:latin typeface="Cambria Math" panose="02040503050406030204" pitchFamily="18" charset="0"/>
                        <a:cs typeface="Cambria Math"/>
                      </a:rPr>
                      <m:t>𝜃</m:t>
                    </m:r>
                  </m:oMath>
                </a14:m>
                <a:endParaRPr lang="en-AU" sz="1800" dirty="0"/>
              </a:p>
            </p:txBody>
          </p:sp>
        </mc:Choice>
        <mc:Fallback>
          <p:sp>
            <p:nvSpPr>
              <p:cNvPr id="9" name="TextBox 8"/>
              <p:cNvSpPr txBox="1"/>
              <p:nvPr/>
            </p:nvSpPr>
            <p:spPr>
              <a:xfrm>
                <a:off x="621792" y="932688"/>
                <a:ext cx="7900416" cy="310896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400"/>
                  </a:spcAft>
                  <a:buNone/>
                </a:pPr>
                <a:r>
                  <a:rPr lang="en-AU" sz="18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Multiplying by </a:t>
                </a:r>
                <a:r>
                  <a:rPr lang="en-AU" sz="1800" b="1" i="0" dirty="0">
                    <a:solidFill>
                      <a:srgbClr val="1F2A44"/>
                    </a:solidFill>
                    <a:latin typeface="Cambria"/>
                    <a:cs typeface="Cambria"/>
                  </a:rPr>
                  <a:t>w = r cis θ</a:t>
                </a:r>
                <a:endParaRPr lang="en-AU" sz="1800" dirty="0"/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143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𝑤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has modulus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</m:d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argument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dilate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by factor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𝑟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rotate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by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about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𝑂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To rotate </a:t>
                </a:r>
                <a14:m xmlns:m="http://schemas.openxmlformats.org/officeDocument/2006/math">
                  <m:oMath>
                    <m:acc>
                      <m:accPr>
                        <m:chr m:val="⃗"/>
                      </m:acc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𝐴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about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by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𝜃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(same length) to get </a:t>
                </a:r>
                <a14:m xmlns:m="http://schemas.openxmlformats.org/officeDocument/2006/math">
                  <m:oMath>
                    <m:acc>
                      <m:accPr>
                        <m:chr m:val="⃗"/>
                      </m:acc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𝐴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𝐶</m:t>
                        </m:r>
                      </m:e>
                    </m:acc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𝑐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𝑎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𝑏</m:t>
                        </m:r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𝑎</m:t>
                        </m:r>
                      </m:e>
                    </m:d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c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i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s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 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𝜃</m:t>
                    </m:r>
                  </m:oMath>
                </a14:m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Anticlockwise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90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multiply by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  Clockwise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5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90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5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multiply by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621792" y="1280160"/>
                <a:ext cx="7900416" cy="11430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zw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has modulus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r|z|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argument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 z + θ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dilate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by factor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r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rotate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by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θ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about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O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To rotate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AB⃗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about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by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θ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(same length) to get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AC⃗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  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 − a = (b − a) cis θ</a:t>
                </a:r>
                <a:endParaRPr lang="en-AU" sz="15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Anticlockwise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90°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multiply by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  Clockwise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90°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: multiply by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− 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9.00x2.33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578608"/>
            <a:ext cx="8229600" cy="21305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2  ·  Rotate and enlarge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8  Rotation, dilation and geometry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5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Find the complex number obtained by rotating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anticlockwise by </a:t>
                </a:r>
                <a14:m xmlns:m="http://schemas.openxmlformats.org/officeDocument/2006/math">
                  <m:oMath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about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𝑂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doubling its distance from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𝑂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59436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Let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 = 2 + 2i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Find the complex number obtained by rotating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anticlockwise by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π/3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about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O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doubling its distance from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O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40x3.5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490472"/>
            <a:ext cx="4023360" cy="3218688"/>
          </a:xfrm>
          <a:prstGeom prst="rect">
            <a:avLst/>
          </a:prstGeom>
        </p:spPr>
      </p:pic>
      <p:pic>
        <p:nvPicPr>
          <p:cNvPr id="10" name="Picture 9" descr="grid_4.45x3.52___ox__13__oy__14__unit__2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1490472"/>
            <a:ext cx="4069079" cy="321868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3  ·  A square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8  Rotation, dilation and geometry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6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𝑂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𝐶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square, labelled anticlockwise, with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𝐶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The square is rotated </a:t>
                </a:r>
                <a14:m xmlns:m="http://schemas.openxmlformats.org/officeDocument/2006/math">
                  <m:oMath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45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anticlockwise about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𝑂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Find the new position of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OABC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square, labelled anticlockwise, with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2 + i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Find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The square is rotated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45°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anticlockwise about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O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Find the new position of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40x3.4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81912"/>
            <a:ext cx="4023360" cy="3127248"/>
          </a:xfrm>
          <a:prstGeom prst="rect">
            <a:avLst/>
          </a:prstGeom>
        </p:spPr>
      </p:pic>
      <p:pic>
        <p:nvPicPr>
          <p:cNvPr id="10" name="Picture 9" descr="grid_4.45x3.42___ox__12__oy__9__unit__2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1581912"/>
            <a:ext cx="4069079" cy="312724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4  ·  Rotating about another point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8  Rotation, dilation and geometry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7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In triangle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𝐶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𝐶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∠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𝐶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s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90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5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3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𝐶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9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6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and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lies above the line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𝐶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the complex number represented by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In triangle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ABC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AB = BC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∠ ABC = 90°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5 + 3i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9 + 6i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lies above the line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BC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Find the complex number represented by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4.40x3.4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81912"/>
            <a:ext cx="4023360" cy="3127248"/>
          </a:xfrm>
          <a:prstGeom prst="rect">
            <a:avLst/>
          </a:prstGeom>
        </p:spPr>
      </p:pic>
      <p:pic>
        <p:nvPicPr>
          <p:cNvPr id="10" name="Picture 9" descr="grid_4.45x3.42___ox__3__oy__15__unit__1_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1581912"/>
            <a:ext cx="4069079" cy="312724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5  ·  Equilateral triangle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8  Rotation, dilation and geometry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8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2286000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228600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Adapted from 2020 HSC Q14(a)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10058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𝑂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represent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where  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cos</m:t>
                        </m:r>
                        <m:f>
                          <m:fPr>
                            <m:type m:val="bar"/>
                          </m:fPr>
                          <m:num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</m:den>
                        </m:f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+</m:t>
                        </m:r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𝑖</m:t>
                        </m:r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sin</m:t>
                        </m:r>
                        <m:f>
                          <m:fPr>
                            <m:type m:val="bar"/>
                          </m:fPr>
                          <m:num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3</m:t>
                            </m:r>
                          </m:den>
                        </m:f>
                      </m:e>
                    </m:d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Explain why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△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𝑂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equilateral.  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Show that   </a:t>
                </a:r>
                <a14:m xmlns:m="http://schemas.openxmlformats.org/officeDocument/2006/math">
                  <m:oMath>
                    <m:sSub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b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sSubSup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  <m:sup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p>
                    </m:sSubSup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0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10058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O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represent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0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z₁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z₂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where 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z₂ = (cosπ/3 + isinπ/3)z₁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Explain why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△ OAB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equilateral.  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Show that 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z₁² − z₁z₂ + z₂² = 0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9.00x2.6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286000"/>
            <a:ext cx="8229600" cy="242316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6  ·  Perpendicular vectors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HSC PRACTICE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8  Rotation, dilation and geometry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9</a:t>
            </a:r>
            <a:endParaRPr lang="en-AU" sz="900" dirty="0"/>
          </a:p>
        </p:txBody>
      </p:sp>
      <p:sp>
        <p:nvSpPr>
          <p:cNvPr id="8" name="Rounded Rectangle 7"/>
          <p:cNvSpPr/>
          <p:nvPr/>
        </p:nvSpPr>
        <p:spPr>
          <a:xfrm>
            <a:off x="457200" y="822960"/>
            <a:ext cx="2286000" cy="274320"/>
          </a:xfrm>
          <a:prstGeom prst="roundRect">
            <a:avLst>
              <a:gd name="adj" fmla="val 40000"/>
            </a:avLst>
          </a:prstGeom>
          <a:solidFill>
            <a:srgbClr val="E8A33D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57200" y="822960"/>
            <a:ext cx="2286000" cy="2743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1F2A44"/>
                </a:solidFill>
                <a:latin typeface="Calibri"/>
                <a:cs typeface="Calibri"/>
              </a:rPr>
              <a:t>Adapted from 2024 HSC Q14(c)</a:t>
            </a:r>
            <a:endParaRPr lang="en-AU" sz="11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10058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𝑤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are non-zero with   </a:t>
                </a:r>
                <a14:m xmlns:m="http://schemas.openxmlformats.org/officeDocument/2006/math">
                  <m:oMath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arg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f>
                          <m:fPr>
                            <m:type m:val="bar"/>
                          </m:fPr>
                          <m:num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num>
                          <m:den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𝑤</m:t>
                            </m:r>
                          </m:den>
                        </m:f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f>
                      <m:fPr>
                        <m:type m:val="bar"/>
                      </m:fPr>
                      <m:num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𝜋</m:t>
                        </m:r>
                      </m:num>
                      <m:den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 </a:t>
                </a:r>
                <a14:m xmlns:m="http://schemas.openxmlformats.org/officeDocument/2006/math">
                  <m:oMath>
                    <m:d>
                      <m:dPr>
                        <m:begChr m:val="|"/>
                        <m:endChr m:val="|"/>
                        <m:sepChr m:val=""/>
                        <m:grow/>
                      </m:dPr>
                      <m:e>
                        <m:f>
                          <m:fPr>
                            <m:type m:val="bar"/>
                          </m:fPr>
                          <m:num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  <m:r>
                              <m:rPr>
                                <m:sty m:val="p"/>
                              </m:rPr>
                              <a:rPr lang="en-AU" sz="16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−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𝑤</m:t>
                            </m:r>
                          </m:num>
                          <m:den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  <m:r>
                              <m:rPr>
                                <m:sty m:val="p"/>
                              </m:rPr>
                              <a:rPr lang="en-AU" sz="1600" b="0" i="0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+</m:t>
                            </m:r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𝑤</m:t>
                            </m:r>
                          </m:den>
                        </m:f>
                      </m:e>
                    </m:d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Interpret this result geometrically.</a:t>
                </a:r>
                <a:endParaRPr lang="en-AU" sz="16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57200" y="1207008"/>
                <a:ext cx="8229600" cy="100584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w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are non-zero with 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arg(z/w) = − π/2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Prove that  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|(z − w)/(z + w)| = 1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  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(ii)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Interpret this result geometrically.</a:t>
                </a:r>
                <a:endParaRPr lang="en-AU" sz="1600" dirty="0"/>
              </a:p>
            </p:txBody>
          </p:sp>
        </mc:Fallback>
      </mc:AlternateContent>
      <p:pic>
        <p:nvPicPr>
          <p:cNvPr id="11" name="Picture 10" descr="grid_9.00x2.65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286000"/>
            <a:ext cx="8229600" cy="24231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Example 7  ·  Proving a quadrilateral is a square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EXAMPLE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8  Rotation, dilation and geometry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10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9601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 vertices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𝐶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𝐷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of a quadrilateral represent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1</m:t>
                        </m:r>
                      </m:sub>
                    </m:sSub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4</m:t>
                        </m:r>
                      </m:sub>
                    </m:sSub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show that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𝐶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𝐷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parallelogram.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also </a:t>
                </a:r>
                <a14:m xmlns:m="http://schemas.openxmlformats.org/officeDocument/2006/math">
                  <m:oMath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3</m:t>
                        </m:r>
                      </m:sub>
                    </m:sSub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−</m:t>
                    </m:r>
                    <m:sSub>
                      <m:e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𝑧</m:t>
                        </m:r>
                      </m:e>
                      <m:sub>
                        <m:r>
                          <a:rPr lang="en-AU" sz="1600" b="0" i="1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2</m:t>
                        </m:r>
                      </m:sub>
                    </m:sSub>
                    <m:r>
                      <m:rPr>
                        <m:sty m:val="p"/>
                      </m:rPr>
                      <a:rPr lang="en-AU" sz="16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=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  <m:d>
                      <m:dPr>
                        <m:begChr m:val="("/>
                        <m:endChr m:val=")"/>
                        <m:sepChr m:val=""/>
                        <m:grow/>
                      </m:dPr>
                      <m:e>
                        <m:sSub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1</m:t>
                            </m:r>
                          </m:sub>
                        </m:sSub>
                        <m:r>
                          <m:rPr>
                            <m:sty m:val="p"/>
                          </m:rPr>
                          <a:rPr lang="en-AU" sz="1600" b="0" i="0">
                            <a:solidFill>
                              <a:srgbClr val="2C2C2A"/>
                            </a:solidFill>
                            <a:latin typeface="Cambria Math" panose="02040503050406030204" pitchFamily="18" charset="0"/>
                            <a:cs typeface="Cambria Math"/>
                          </a:rPr>
                          <m:t>−</m:t>
                        </m:r>
                        <m:sSub>
                          <m:e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en-AU" sz="1600" b="0" i="1">
                                <a:solidFill>
                                  <a:srgbClr val="2C2C2A"/>
                                </a:solidFill>
                                <a:latin typeface="Cambria Math" panose="02040503050406030204" pitchFamily="18" charset="0"/>
                                <a:cs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show that </a:t>
                </a:r>
                <a14:m xmlns:m="http://schemas.openxmlformats.org/officeDocument/2006/math">
                  <m:oMath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𝐶</m:t>
                    </m:r>
                    <m:r>
                      <a:rPr lang="en-AU" sz="16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𝐷</m:t>
                    </m:r>
                  </m:oMath>
                </a14:m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square.</a:t>
                </a:r>
                <a:endParaRPr lang="en-AU" sz="16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8229600" cy="96012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The vertices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D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of a quadrilateral represent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z₁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z₂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z₃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z₄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600" dirty="0"/>
              </a:p>
              <a:p>
                <a:pPr algn="l">
                  <a:spcAft>
                    <a:spcPts val="300"/>
                  </a:spcAft>
                  <a:buNone/>
                </a:pP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(a)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z₁ − z₂ = z₄ − z₃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show that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ABCD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parallelogram.     </a:t>
                </a:r>
                <a:r>
                  <a:rPr lang="en-AU" sz="1600" b="1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(b)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If also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z₃ − z₂ = i(z₁ − z₂)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show that 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ABCD</a:t>
                </a:r>
                <a:r>
                  <a:rPr lang="en-AU" sz="16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square.</a:t>
                </a:r>
                <a:endParaRPr lang="en-AU" sz="1600" dirty="0"/>
              </a:p>
            </p:txBody>
          </p:sp>
        </mc:Fallback>
      </mc:AlternateContent>
      <p:pic>
        <p:nvPicPr>
          <p:cNvPr id="9" name="Picture 8" descr="grid_9.00x3.12_No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856232"/>
            <a:ext cx="8229600" cy="285292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1F2A44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67665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2200" b="1" i="0" dirty="0">
                <a:solidFill>
                  <a:srgbClr val="FFFFFF"/>
                </a:solidFill>
                <a:latin typeface="Calibri"/>
                <a:cs typeface="Calibri"/>
              </a:rPr>
              <a:t>Exit ticket</a:t>
            </a:r>
            <a:endParaRPr lang="en-AU" sz="2200" dirty="0"/>
          </a:p>
        </p:txBody>
      </p:sp>
      <p:sp>
        <p:nvSpPr>
          <p:cNvPr id="4" name="TextBox 3"/>
          <p:cNvSpPr txBox="1"/>
          <p:nvPr/>
        </p:nvSpPr>
        <p:spPr>
          <a:xfrm>
            <a:off x="7040880" y="109728"/>
            <a:ext cx="1737360" cy="43891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1100" b="1" i="0" dirty="0">
                <a:solidFill>
                  <a:srgbClr val="E8A33D"/>
                </a:solidFill>
                <a:latin typeface="Calibri"/>
                <a:cs typeface="Calibri"/>
              </a:rPr>
              <a:t>EXIT TICKET</a:t>
            </a:r>
            <a:endParaRPr lang="en-AU" sz="1100" dirty="0"/>
          </a:p>
        </p:txBody>
      </p:sp>
      <p:cxnSp>
        <p:nvCxnSpPr>
          <p:cNvPr id="5" name="Connector 4"/>
          <p:cNvCxnSpPr/>
          <p:nvPr/>
        </p:nvCxnSpPr>
        <p:spPr>
          <a:xfrm>
            <a:off x="0" y="4846320"/>
            <a:ext cx="9144000" cy="0"/>
          </a:xfrm>
          <a:prstGeom prst="line">
            <a:avLst/>
          </a:prstGeom>
          <a:ln w="19050">
            <a:solidFill>
              <a:srgbClr val="E8A33D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365760" y="4901184"/>
            <a:ext cx="694944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McIntyre Maths  ·  Mathematics Extension 2  ·  Lesson 8  Rotation, dilation and geometry</a:t>
            </a:r>
            <a:endParaRPr lang="en-AU" sz="900" dirty="0"/>
          </a:p>
        </p:txBody>
      </p:sp>
      <p:sp>
        <p:nvSpPr>
          <p:cNvPr id="7" name="TextBox 6"/>
          <p:cNvSpPr txBox="1"/>
          <p:nvPr/>
        </p:nvSpPr>
        <p:spPr>
          <a:xfrm>
            <a:off x="8138160" y="4901184"/>
            <a:ext cx="640080" cy="182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spcAft>
                <a:spcPts val="400"/>
              </a:spcAft>
              <a:buNone/>
            </a:pPr>
            <a:r>
              <a:rPr lang="en-AU" sz="900" b="0" i="0" dirty="0">
                <a:solidFill>
                  <a:srgbClr val="6B6B66"/>
                </a:solidFill>
                <a:latin typeface="Calibri"/>
                <a:cs typeface="Calibri"/>
              </a:rPr>
              <a:t>11</a:t>
            </a:r>
            <a:endParaRPr lang="en-AU" sz="9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404622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𝑂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form an equilateral triangle with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the first quadrant. Find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𝑧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8" name="TextBox 7"/>
              <p:cNvSpPr txBox="1"/>
              <p:nvPr/>
            </p:nvSpPr>
            <p:spPr>
              <a:xfrm>
                <a:off x="457200" y="822960"/>
                <a:ext cx="404622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1.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O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,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2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form an equilateral triangle with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in the first quadrant. Find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z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9" name="Picture 8" descr="grid_4.42x2.90___ox__5__oy__13__unit__2_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554480"/>
            <a:ext cx="4046220" cy="265175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640580" y="822960"/>
                <a:ext cx="404622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𝐶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𝐷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square labelled anticlockwise, with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𝐴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1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𝐵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at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4</m:t>
                    </m:r>
                    <m:r>
                      <m:rPr>
                        <m:sty m:val="p"/>
                      </m:rPr>
                      <a:rPr lang="en-AU" sz="1500" b="0" i="0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+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2</m:t>
                    </m:r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𝑖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Find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𝐶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14:m xmlns:m="http://schemas.openxmlformats.org/officeDocument/2006/math">
                  <m:oMath>
                    <m:r>
                      <a:rPr lang="en-AU" sz="1500" b="0" i="1">
                        <a:solidFill>
                          <a:srgbClr val="2C2C2A"/>
                        </a:solidFill>
                        <a:latin typeface="Cambria Math" panose="02040503050406030204" pitchFamily="18" charset="0"/>
                        <a:cs typeface="Cambria Math"/>
                      </a:rPr>
                      <m:t>𝐷</m:t>
                    </m:r>
                  </m:oMath>
                </a14:m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Choice>
        <mc:Fallback>
          <p:sp>
            <p:nvSpPr>
              <p:cNvPr id="10" name="TextBox 9"/>
              <p:cNvSpPr txBox="1"/>
              <p:nvPr/>
            </p:nvSpPr>
            <p:spPr>
              <a:xfrm>
                <a:off x="4640580" y="822960"/>
                <a:ext cx="4046220" cy="685800"/>
              </a:xfrm>
              <a:prstGeom prst="rect">
                <a:avLst/>
              </a:prstGeom>
              <a:noFill/>
            </p:spPr>
            <p:txBody>
              <a:bodyPr wrap="square" lIns="0" tIns="0" rIns="0" bIns="0" anchor="t">
                <a:noAutofit/>
              </a:bodyPr>
              <a:lstStyle/>
              <a:p>
                <a:pPr algn="l">
                  <a:spcAft>
                    <a:spcPts val="200"/>
                  </a:spcAft>
                  <a:buNone/>
                </a:pPr>
                <a:r>
                  <a:rPr lang="en-AU" sz="1500" b="1" i="0" dirty="0">
                    <a:solidFill>
                      <a:srgbClr val="1F2A44"/>
                    </a:solidFill>
                    <a:latin typeface="Calibri"/>
                    <a:cs typeface="Calibri"/>
                  </a:rPr>
                  <a:t>2.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ABCD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is a square labelled anticlockwise, with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A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1 + 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B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at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4 + 2i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 Find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C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 and 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mbria"/>
                    <a:cs typeface="Cambria"/>
                  </a:rPr>
                  <a:t>D</a:t>
                </a:r>
                <a:r>
                  <a:rPr lang="en-AU" sz="1500" b="0" i="0" dirty="0">
                    <a:solidFill>
                      <a:srgbClr val="2C2C2A"/>
                    </a:solidFill>
                    <a:latin typeface="Calibri"/>
                    <a:cs typeface="Calibri"/>
                  </a:rPr>
                  <a:t>.</a:t>
                </a:r>
                <a:endParaRPr lang="en-AU" sz="1500" dirty="0"/>
              </a:p>
            </p:txBody>
          </p:sp>
        </mc:Fallback>
      </mc:AlternateContent>
      <p:pic>
        <p:nvPicPr>
          <p:cNvPr id="11" name="Picture 10" descr="grid_4.42x2.90___ox__5__oy__13__unit__2_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80" y="1554480"/>
            <a:ext cx="4046220" cy="2651759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457200" y="4297680"/>
            <a:ext cx="8229600" cy="457200"/>
          </a:xfrm>
          <a:prstGeom prst="roundRect">
            <a:avLst>
              <a:gd name="adj" fmla="val 12000"/>
            </a:avLst>
          </a:prstGeom>
          <a:solidFill>
            <a:srgbClr val="FBF1E1"/>
          </a:solidFill>
          <a:ln>
            <a:noFill/>
          </a:ln>
        </p:spPr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21792" y="4297680"/>
            <a:ext cx="7955279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lang="en-AU" sz="1400" b="1" i="0" dirty="0">
                <a:solidFill>
                  <a:srgbClr val="A8661A"/>
                </a:solidFill>
                <a:latin typeface="Calibri"/>
                <a:cs typeface="Calibri"/>
              </a:rPr>
              <a:t>Suggested practice:</a:t>
            </a:r>
            <a:r>
              <a:rPr lang="en-AU" sz="1400" b="0" i="0" dirty="0">
                <a:solidFill>
                  <a:srgbClr val="2C2C2A"/>
                </a:solidFill>
                <a:latin typeface="Calibri"/>
                <a:cs typeface="Calibri"/>
              </a:rPr>
              <a:t>  Howard’s 1000 Extension 2 Revision Questions</a:t>
            </a:r>
            <a:endParaRPr lang="en-A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8 · Rotation, dilation and geometry</dc:title>
  <dc:subject/>
  <dc:creator>McIntyre Maths</dc:creator>
  <cp:keywords/>
  <dc:description/>
  <cp:lastModifiedBy>McIntyre Maths</cp:lastModifiedBy>
  <cp:revision>1</cp:revision>
  <dcterms:created xsi:type="dcterms:W3CDTF">2013-01-27T09:14:16Z</dcterms:created>
  <dcterms:modified xsi:type="dcterms:W3CDTF">2013-01-27T09:15:58Z</dcterms:modified>
  <cp:category/>
</cp:coreProperties>
</file>