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3000" b="1" i="0" dirty="0">
                <a:solidFill>
                  <a:srgbClr val="FFFFFF"/>
                </a:solidFill>
                <a:latin typeface="Calibri"/>
                <a:cs typeface="Calibri"/>
              </a:rPr>
              <a:t>Lesson 6  Multiplying and dividing in polar form</a:t>
            </a:r>
            <a:endParaRPr lang="en-A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0" i="0" dirty="0">
                <a:solidFill>
                  <a:srgbClr val="E8A33D"/>
                </a:solidFill>
                <a:latin typeface="Calibri"/>
                <a:cs typeface="Calibri"/>
              </a:rPr>
              <a:t>Mathematics Extension 2  ·  Complex Numbers I  ·  ME2-12-03</a:t>
            </a:r>
            <a:endParaRPr lang="en-AU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377440" cy="2971800"/>
          </a:xfrm>
          <a:prstGeom prst="roundRect">
            <a:avLst>
              <a:gd name="adj" fmla="val 230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" y="1828800"/>
            <a:ext cx="204825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Learning intention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21792" y="2167128"/>
            <a:ext cx="204825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To multiply, divide and find powers of complex numbers in polar form, and to prove the modulus and argument identities.</a:t>
            </a:r>
            <a:endParaRPr lang="en-AU" sz="1300" dirty="0"/>
          </a:p>
        </p:txBody>
      </p:sp>
      <p:sp>
        <p:nvSpPr>
          <p:cNvPr id="8" name="Rounded Rectangle 7"/>
          <p:cNvSpPr/>
          <p:nvPr/>
        </p:nvSpPr>
        <p:spPr>
          <a:xfrm>
            <a:off x="3017520" y="1691640"/>
            <a:ext cx="3200400" cy="2971800"/>
          </a:xfrm>
          <a:prstGeom prst="roundRect">
            <a:avLst>
              <a:gd name="adj" fmla="val 184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182112" y="1828800"/>
            <a:ext cx="28712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Success criteria  ·  I can…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moduli multiply and arguments add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multiply, divide and find powers in polar form, giving the principal argument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and use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sSub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sSub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the quotient and power rules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use two forms of the same number to find exact trig values</a:t>
                </a:r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moduli multiply and arguments add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multiply, divide and find powers in polar form, giving the principal argument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and use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|z₁z₂| = |z₁||z₂|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arg(z₁z₂) = arg z₁ + arg z₂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the quotient and power rules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use two forms of the same number to find exact trig values</a:t>
                </a:r>
                <a:endParaRPr lang="en-AU" sz="13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6400800" y="1691640"/>
            <a:ext cx="2286000" cy="2971800"/>
          </a:xfrm>
          <a:prstGeom prst="roundRect">
            <a:avLst>
              <a:gd name="adj" fmla="val 24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65392" y="1828800"/>
            <a:ext cx="19568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Activities &amp; tasks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167128"/>
            <a:ext cx="19568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Howard’s 1000 Extension 2 Revision Questions</a:t>
            </a:r>
            <a:endParaRPr lang="en-AU" sz="1300" dirty="0"/>
          </a:p>
        </p:txBody>
      </p:sp>
      <p:cxnSp>
        <p:nvCxnSpPr>
          <p:cNvPr id="14" name="Connector 13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Multiplying and dividing in polar form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</a:t>
            </a:r>
            <a:endParaRPr lang="en-AU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  ·  Retrieval from Lesson 5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Multiplying and dividing in polar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in polar form.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1 − 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in polar form.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6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822960"/>
            <a:ext cx="42062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State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State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Arg(− 2)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6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1817370"/>
            <a:ext cx="42062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Expand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𝐵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sin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𝐵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Expand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cos(A + 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sin(A + 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3" name="Picture 12" descr="grid_4.6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2811780"/>
            <a:ext cx="42062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cos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5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6</m:t>
                            </m:r>
                          </m:den>
                        </m:f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5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6</m:t>
                            </m:r>
                          </m:den>
                        </m:f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2(cos5π/6 + isin5π/6)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+ iy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5" name="Picture 14" descr="grid_4.6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3806190"/>
            <a:ext cx="4206240" cy="9029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1  ·  Proving the multiplication rule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Multiplying and dividing in polar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3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9601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𝑟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cos</m:t>
                        </m:r>
                        <m:sSub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</m:t>
                        </m:r>
                        <m:sSub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𝑟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cos</m:t>
                        </m:r>
                        <m:sSub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</m:t>
                        </m:r>
                        <m:sSub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Prove that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en-AU" sz="16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AU" sz="16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sub>
                      </m:sSub>
                      <m:sSub>
                        <m:e>
                          <m:r>
                            <a:rPr lang="en-AU" sz="16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AU" sz="16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AU" sz="16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en-AU" sz="16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AU" sz="16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sub>
                      </m:sSub>
                      <m:sSub>
                        <m:e>
                          <m:r>
                            <a:rPr lang="en-AU" sz="16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AU" sz="16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("/>
                          <m:endChr m:val=")"/>
                          <m:sepChr m:val=""/>
                          <m:grow/>
                        </m:dPr>
                        <m:e>
                          <m:r>
                            <m:rPr>
                              <m:sty m:val="p"/>
                            </m:rPr>
                            <a:rPr lang="en-AU" sz="1600" b="0" i="0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cos</m:t>
                          </m:r>
                          <m:d>
                            <m:dPr>
                              <m:begChr m:val="("/>
                              <m:endChr m:val=")"/>
                              <m:sepChr m:val=""/>
                              <m:grow/>
                            </m:dPr>
                            <m:e>
                              <m:sSub>
                                <m:e>
                                  <m:r>
                                    <a:rPr lang="en-AU" sz="1600" b="0" i="1">
                                      <a:solidFill>
                                        <a:srgbClr val="2C2C2A"/>
                                      </a:solidFill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AU" sz="1600" b="0" i="1">
                                      <a:solidFill>
                                        <a:srgbClr val="2C2C2A"/>
                                      </a:solidFill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AU" sz="1600" b="0" i="0">
                                  <a:solidFill>
                                    <a:srgbClr val="2C2C2A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lang="en-AU" sz="1600" b="0" i="1">
                                      <a:solidFill>
                                        <a:srgbClr val="2C2C2A"/>
                                      </a:solidFill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AU" sz="1600" b="0" i="1">
                                      <a:solidFill>
                                        <a:srgbClr val="2C2C2A"/>
                                      </a:solidFill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m:rPr>
                              <m:sty m:val="p"/>
                            </m:rPr>
                            <a:rPr lang="en-AU" sz="1600" b="0" i="0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+</m:t>
                          </m:r>
                          <m:r>
                            <a:rPr lang="en-AU" sz="16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𝑖</m:t>
                          </m:r>
                          <m:r>
                            <m:rPr>
                              <m:sty m:val="p"/>
                            </m:rPr>
                            <a:rPr lang="en-AU" sz="1600" b="0" i="0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sin</m:t>
                          </m:r>
                          <m:d>
                            <m:dPr>
                              <m:begChr m:val="("/>
                              <m:endChr m:val=")"/>
                              <m:sepChr m:val=""/>
                              <m:grow/>
                            </m:dPr>
                            <m:e>
                              <m:sSub>
                                <m:e>
                                  <m:r>
                                    <a:rPr lang="en-AU" sz="1600" b="0" i="1">
                                      <a:solidFill>
                                        <a:srgbClr val="2C2C2A"/>
                                      </a:solidFill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AU" sz="1600" b="0" i="1">
                                      <a:solidFill>
                                        <a:srgbClr val="2C2C2A"/>
                                      </a:solidFill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AU" sz="1600" b="0" i="0">
                                  <a:solidFill>
                                    <a:srgbClr val="2C2C2A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lang="en-AU" sz="1600" b="0" i="1">
                                      <a:solidFill>
                                        <a:srgbClr val="2C2C2A"/>
                                      </a:solidFill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AU" sz="1600" b="0" i="1">
                                      <a:solidFill>
                                        <a:srgbClr val="2C2C2A"/>
                                      </a:solidFill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9601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 = r₁(cosθ₁ + isinθ₁)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z₂ = r₂(cosθ₂ + isinθ₂)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Prove that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z₁z₂ = r₁r₂(cos(θ₁ + θ₂) + isin(θ₁ + θ₂))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1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56232"/>
            <a:ext cx="8229600" cy="28529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The rules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Multiplying and dividing in polar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4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783080"/>
          </a:xfrm>
          <a:prstGeom prst="roundRect">
            <a:avLst>
              <a:gd name="adj" fmla="val 307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Multiply moduli, add arguments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3258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f>
                          <m:fPr>
                            <m:type m:val="bar"/>
                          </m:fPr>
                          <m:num>
                            <m:sSub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d>
                          <m:dPr>
                            <m:begChr m:val="|"/>
                            <m:endChr m:val="|"/>
                            <m:sepChr m:val=""/>
                            <m:grow/>
                          </m:dPr>
                          <m:e>
                            <m:sSub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num>
                      <m:den>
                        <m:d>
                          <m:dPr>
                            <m:begChr m:val="|"/>
                            <m:endChr m:val="|"/>
                            <m:sepChr m:val=""/>
                            <m:grow/>
                          </m:dPr>
                          <m:e>
                            <m:sSub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f>
                          <m:fPr>
                            <m:type m:val="bar"/>
                          </m:fPr>
                          <m:num>
                            <m:sSub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sSup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p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p>
                      <m:e>
                        <m:d>
                          <m:dPr>
                            <m:begChr m:val="|"/>
                            <m:endChr m:val="|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sSup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p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(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 integer; adjust to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𝜋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𝜋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]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g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3258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|z₁z₂| = |z₁||z₂|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arg(z₁z₂) = arg z₁ + arg z₂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|z₁/z₂| = (|z₁|)/(|z₂|)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arg(z₁/z₂) = arg z₁ − arg z₂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|zⁿ| = |z|ⁿ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arg(zⁿ) = narg 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(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 integer; adjust to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(− π,π]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73405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Think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302666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In words: what does multiplying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by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do to the point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on the Argand diagram?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302666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In words: what does multiplying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by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 cis θ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do to the point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on the Argand diagram?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9.00x1.3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438144"/>
            <a:ext cx="8229600" cy="12710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2  ·  Multiplying in polar form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Multiplying and dividing in polar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5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Express in polar form with the principal argument.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f>
                      <m:fPr>
                        <m:type m:val="bar"/>
                      </m:fPr>
                      <m:num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den>
                    </m:f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×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f>
                      <m:fPr>
                        <m:type m:val="bar"/>
                      </m:fPr>
                      <m:num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4 cis 3π/4 × 3 cis π/2</a:t>
                </a:r>
                <a:endParaRPr lang="en-AU" sz="1700" dirty="0"/>
              </a:p>
            </p:txBody>
          </p:sp>
        </mc:Fallback>
      </mc:AlternateContent>
      <p:pic>
        <p:nvPicPr>
          <p:cNvPr id="10" name="Picture 9" descr="grid_4.42x3.0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47672"/>
            <a:ext cx="4046220" cy="276148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 </m:t>
                            </m:r>
                            <m:r>
                              <m:rPr>
                                <m:sty m:val="p"/>
                              </m:rPr>
                              <a:rPr lang="en-AU" sz="17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c</m:t>
                            </m:r>
                            <m:r>
                              <m:rPr>
                                <m:sty m:val="p"/>
                              </m:rPr>
                              <a:rPr lang="en-AU" sz="17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i</m:t>
                            </m:r>
                            <m:r>
                              <m:rPr>
                                <m:sty m:val="p"/>
                              </m:rPr>
                              <a:rPr lang="en-AU" sz="17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s</m:t>
                            </m:r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 </m:t>
                            </m:r>
                            <m:f>
                              <m:fPr>
                                <m:type m:val="bar"/>
                              </m:fPr>
                              <m:num>
                                <m:r>
                                  <a:rPr lang="en-AU" sz="17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2</m:t>
                                </m:r>
                                <m:r>
                                  <a:rPr lang="en-AU" sz="17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AU" sz="17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(2 cis 2π/3)²</a:t>
                </a:r>
                <a:endParaRPr lang="en-AU" sz="1700" dirty="0"/>
              </a:p>
            </p:txBody>
          </p:sp>
        </mc:Fallback>
      </mc:AlternateContent>
      <p:pic>
        <p:nvPicPr>
          <p:cNvPr id="12" name="Picture 11" descr="grid_4.42x3.0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947672"/>
            <a:ext cx="4046220" cy="27614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3  ·  Dividing in polar form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Multiplying and dividing in polar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6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Express in polar form with the principal argument.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12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 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c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 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0</m:t>
                        </m:r>
                      </m:num>
                      <m:den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6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 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c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den>
                        </m:f>
                      </m:den>
                    </m:f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(12 cis 0)/(6 cis2π/3)</a:t>
                </a:r>
                <a:endParaRPr lang="en-AU" sz="1700" dirty="0"/>
              </a:p>
            </p:txBody>
          </p:sp>
        </mc:Fallback>
      </mc:AlternateContent>
      <p:pic>
        <p:nvPicPr>
          <p:cNvPr id="10" name="Picture 9" descr="grid_4.42x2.8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30552"/>
            <a:ext cx="4046220" cy="25786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6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 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c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</m:t>
                        </m:r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m:rPr>
                                <m:sty m:val="p"/>
                              </m:rPr>
                              <a:rPr lang="en-AU" sz="17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f>
                              <m:fPr>
                                <m:type m:val="bar"/>
                              </m:fPr>
                              <m:num>
                                <m:r>
                                  <a:rPr lang="en-AU" sz="17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AU" sz="17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num>
                      <m:den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 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c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den>
                        </m:f>
                      </m:den>
                    </m:f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(6 cis(− π/3))/(2 cis2π/3)</a:t>
                </a:r>
                <a:endParaRPr lang="en-AU" sz="1700" dirty="0"/>
              </a:p>
            </p:txBody>
          </p:sp>
        </mc:Fallback>
      </mc:AlternateContent>
      <p:pic>
        <p:nvPicPr>
          <p:cNvPr id="12" name="Picture 11" descr="grid_4.42x2.8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2130552"/>
            <a:ext cx="4046220" cy="25786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4  ·  Proving the identities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Multiplying and dividing in polar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7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5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b>
                      <m:e>
                        <m:r>
                          <a:rPr lang="en-AU" sz="15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𝑟</m:t>
                        </m:r>
                      </m:e>
                      <m:sub>
                        <m:r>
                          <a:rPr lang="en-AU" sz="15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s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sSub>
                      <m:e>
                        <m:r>
                          <a:rPr lang="en-AU" sz="15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𝜃</m:t>
                        </m:r>
                      </m:e>
                      <m:sub>
                        <m:r>
                          <a:rPr lang="en-AU" sz="15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5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b>
                      <m:e>
                        <m:r>
                          <a:rPr lang="en-AU" sz="15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𝑟</m:t>
                        </m:r>
                      </m:e>
                      <m:sub>
                        <m:r>
                          <a:rPr lang="en-AU" sz="15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s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sSub>
                      <m:e>
                        <m:r>
                          <a:rPr lang="en-AU" sz="15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𝜃</m:t>
                        </m:r>
                      </m:e>
                      <m:sub>
                        <m:r>
                          <a:rPr lang="en-AU" sz="15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5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≠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z₁ = r₁ cis θ₁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z₂ = r₂ cis θ₂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z₂ ≠ 0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f>
                          <m:fPr>
                            <m:type m:val="bar"/>
                          </m:fPr>
                          <m:num>
                            <m:sSub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d>
                          <m:dPr>
                            <m:begChr m:val="|"/>
                            <m:endChr m:val="|"/>
                            <m:sepChr m:val=""/>
                            <m:grow/>
                          </m:dPr>
                          <m:e>
                            <m:sSub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num>
                      <m:den>
                        <m:d>
                          <m:dPr>
                            <m:begChr m:val="|"/>
                            <m:endChr m:val="|"/>
                            <m:sepChr m:val=""/>
                            <m:grow/>
                          </m:dPr>
                          <m:e>
                            <m:sSub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f>
                          <m:fPr>
                            <m:type m:val="bar"/>
                          </m:fPr>
                          <m:num>
                            <m:sSub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|z₁/z₂| = (|z₁|)/(|z₂|)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arg(z₁/z₂) = arg z₁ − arg z₂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0" name="Picture 9" descr="grid_4.42x2.8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30552"/>
            <a:ext cx="4046220" cy="25786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bar>
                      <m:barPr>
                        <m:pos m:val="top"/>
                      </m:bar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 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ba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bar>
                      <m:barPr>
                        <m:pos m:val="top"/>
                      </m:barPr>
                      <m:e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ba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 </m:t>
                    </m:r>
                    <m:bar>
                      <m:barPr>
                        <m:pos m:val="top"/>
                      </m:barPr>
                      <m:e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ba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using polar form.</a:t>
                </a:r>
                <a:endParaRPr lang="en-AU" sz="15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argz̅ = − arg 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conj(z₁z₂) = conj(z₁) conj(z₂)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using polar form.</a:t>
                </a:r>
                <a:endParaRPr lang="en-AU" sz="1500" dirty="0"/>
              </a:p>
            </p:txBody>
          </p:sp>
        </mc:Fallback>
      </mc:AlternateContent>
      <p:pic>
        <p:nvPicPr>
          <p:cNvPr id="12" name="Picture 11" descr="grid_4.42x2.8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2130552"/>
            <a:ext cx="4046220" cy="257860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5  ·  Two forms, exact values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Multiplying and dividing in polar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8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9601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</m:rad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polar form.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sSub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both polar and Cartesian form.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find the exact values of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sin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7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12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12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9601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 = 1 + √3 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z₂ = 1 + 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z₂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polar form.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z₁z₂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z₁/z₂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both polar and Cartesian form.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find the exact values of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sin7π/12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cosπ/12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1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56232"/>
            <a:ext cx="8229600" cy="28529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Powers in polar form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Multiplying and dividing in polar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9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04672"/>
            <a:ext cx="2253081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04672"/>
            <a:ext cx="2253081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2024 HSC Q11(e)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170432"/>
                <a:ext cx="4046220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</m:ra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polar form.    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express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the form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170432"/>
                <a:ext cx="4046220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√3 + 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polar form.    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express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z⁷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the form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+ iy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42x3.0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47672"/>
            <a:ext cx="4046220" cy="276148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640580" y="804672"/>
            <a:ext cx="2556662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640580" y="804672"/>
            <a:ext cx="2556662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2022 HSC Q11(c)(ii)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640580" y="1170432"/>
                <a:ext cx="4046220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</m:ra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Use polar form to find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the form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640580" y="1170432"/>
                <a:ext cx="4046220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− √3 + 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Use polar form to find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z¹⁰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the form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+ iy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5" name="Picture 14" descr="grid_4.42x3.0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947672"/>
            <a:ext cx="4046220" cy="27614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Modulus and argument of a new number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Multiplying and dividing in polar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10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975104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975104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2020 HSC Q4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8229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a non-zero complex number and 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sSup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p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d>
                          <m:dPr>
                            <m:begChr m:val="|"/>
                            <m:endChr m:val="|"/>
                            <m:sepChr m:val=""/>
                            <m:grow/>
                          </m:d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</m:d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𝑤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terms of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Describe where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lies compared with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8229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a non-zero complex number and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 = z²/(|z|)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|w|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w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terms of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Describe where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lies compared with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9.00x2.8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03120"/>
            <a:ext cx="8229600" cy="26060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Exit ticket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EXIT TICKET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Multiplying and dividing in polar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11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Use polar form to express 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sSup>
                          <m:e>
                            <m:d>
                              <m:dPr>
                                <m:begChr m:val="("/>
                                <m:endChr m:val=")"/>
                                <m:sepChr m:val=""/>
                                <m:grow/>
                              </m:dPr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1</m:t>
                                </m:r>
                                <m:r>
                                  <m:rPr>
                                    <m:sty m:val="p"/>
                                  </m:rPr>
                                  <a:rPr lang="en-AU" sz="1500" b="0" i="0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+</m:t>
                                </m:r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𝑖</m:t>
                                </m:r>
                              </m:e>
                            </m:d>
                          </m:e>
                          <m:sup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5</m:t>
                            </m:r>
                          </m:sup>
                        </m:sSup>
                      </m:num>
                      <m:den>
                        <m:sSup>
                          <m:e>
                            <m:d>
                              <m:dPr>
                                <m:begChr m:val="("/>
                                <m:endChr m:val=")"/>
                                <m:sepChr m:val=""/>
                                <m:grow/>
                              </m:dPr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1</m:t>
                                </m:r>
                                <m:r>
                                  <m:rPr>
                                    <m:sty m:val="p"/>
                                  </m:rPr>
                                  <a:rPr lang="en-AU" sz="1500" b="0" i="0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−</m:t>
                                </m:r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𝑖</m:t>
                                </m:r>
                              </m:e>
                            </m:d>
                          </m:e>
                          <m:sup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in the form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Use polar form to express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((1 + i)⁵)/((1 − i)³)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in the form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+ iy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4.42x2.9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54480"/>
            <a:ext cx="4046220" cy="265175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sSup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p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p>
                      <m:e>
                        <m:d>
                          <m:dPr>
                            <m:begChr m:val="|"/>
                            <m:endChr m:val="|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sSup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p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for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|zⁿ| = |z|ⁿ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and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arg(zⁿ) = narg 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for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= 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= 3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42x2.9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554480"/>
            <a:ext cx="4046220" cy="2651759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BF1E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21792" y="4297680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Suggested practice: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Howard’s 1000 Extension 2 Revision Questions</a:t>
            </a:r>
            <a:endParaRPr lang="en-A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6 · Multiplying and dividing in polar form</dc:title>
  <dc:subject/>
  <dc:creator>McIntyre Maths</dc:creator>
  <cp:keywords/>
  <dc:description/>
  <cp:lastModifiedBy>McIntyre Maths</cp:lastModifiedBy>
  <cp:revision>1</cp:revision>
  <dcterms:created xsi:type="dcterms:W3CDTF">2013-01-27T09:14:16Z</dcterms:created>
  <dcterms:modified xsi:type="dcterms:W3CDTF">2013-01-27T09:15:58Z</dcterms:modified>
  <cp:category/>
</cp:coreProperties>
</file>