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5  Modulus–argument form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represent complex numbers in modulus–argument (polar) form and convert between forms.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the principal argument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]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using a sketch to choose the quadrant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convert from polar form to Cartesian form with exact values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the principal argument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z∈(− π,π]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r(cosθ + isinθ)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using a sketch to choose the quadrant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convert from polar form to Cartesian form with exact values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write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Exact values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tan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p>
                    </m:sSup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tan⁻¹√3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82296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cos2π/3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181737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sin(− 3π/4)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281178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]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θ∈(− π,π]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cosθ = − 1/2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sinθ = − √3/2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5" name="Picture 14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3806190"/>
            <a:ext cx="420624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Modulus and argument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874519"/>
          </a:xfrm>
          <a:prstGeom prst="roundRect">
            <a:avLst>
              <a:gd name="adj" fmla="val 292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Polar (modulus–argument) form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41731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Modulus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Argument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where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(many values,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apart)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Principal argument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one value in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]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undefined.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Para>
                    <m:oMathParaPr>
                      <m:jc m:val="left"/>
                    </m:oMathParaPr>
                    <m:oMath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𝑧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d>
                        <m:dPr>
                          <m:begChr m:val="("/>
                          <m:endChr m:val=")"/>
                          <m:sepChr m:val=""/>
                          <m:grow/>
                        </m:dPr>
                        <m:e>
                          <m:r>
                            <m:rPr>
                              <m:sty m:val="p"/>
                            </m:rPr>
                            <a:rPr lang="en-AU" sz="15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cos</m:t>
                          </m:r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  <m:r>
                            <m:rPr>
                              <m:sty m:val="p"/>
                            </m:rPr>
                            <a:rPr lang="en-AU" sz="15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+</m:t>
                          </m:r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n-AU" sz="15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sin</m:t>
                          </m:r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𝜃</m:t>
                          </m:r>
                        </m:e>
                      </m:d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𝑟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 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c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i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s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 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𝜃</m:t>
                      </m:r>
                    </m:oMath>
                  </m:oMathPara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is shorthand for working only. NESA and HSC papers write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r>
                          <a:rPr lang="en-AU" sz="1300" b="0" i="1">
                            <a:solidFill>
                              <a:srgbClr val="6B6B66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: give final answers in that form, with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in radians.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41731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Modulus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 = |z| = √(x² + y²)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Argument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 = 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where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cosθ = x/r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sinθ = y/r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(many values,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2π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apart)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Principal argument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one value in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(− π,π]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undefined.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r(cosθ + isinθ) = r cis θ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cis θ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is shorthand for working only. NESA and HSC papers write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r(cosθ + isinθ)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: give final answers in that form, with 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θ</a:t>
                </a:r>
                <a:r>
                  <a:rPr lang="en-AU" sz="130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in radians.</a:t>
                </a:r>
                <a:endParaRPr lang="en-AU" sz="13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8254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Discuss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3118103"/>
                <a:ext cx="822960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Sketch: mark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 point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each quadrant.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three different values of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Which one is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3118103"/>
                <a:ext cx="822960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Sketch: mark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a point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each quadrant.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three different values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arg(1 + 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Which one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Arg(1 + 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42x1.0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30751"/>
            <a:ext cx="4046220" cy="978408"/>
          </a:xfrm>
          <a:prstGeom prst="rect">
            <a:avLst/>
          </a:prstGeom>
        </p:spPr>
      </p:pic>
      <p:pic>
        <p:nvPicPr>
          <p:cNvPr id="14" name="Picture 13" descr="grid_4.42x1.0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730751"/>
            <a:ext cx="4046220" cy="9784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Cartesian to polar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Plot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write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modulus–argument form. Repeat for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Plot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3 + 4i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write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modulus–argument form. Repeat for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 = 3 − 4i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4206240" cy="3355848"/>
          </a:xfrm>
          <a:prstGeom prst="rect">
            <a:avLst/>
          </a:prstGeom>
        </p:spPr>
      </p:pic>
      <p:pic>
        <p:nvPicPr>
          <p:cNvPr id="10" name="Picture 9" descr="grid_4.25x3.67___ox__11__oy__10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353312"/>
            <a:ext cx="38862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Second and third quadrants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in modulus–argument form using the principal argument. Sketch first!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− 1 + i</a:t>
                </a:r>
                <a:endParaRPr lang="en-AU" sz="1600" dirty="0"/>
              </a:p>
            </p:txBody>
          </p:sp>
        </mc:Fallback>
      </mc:AlternateContent>
      <p:pic>
        <p:nvPicPr>
          <p:cNvPr id="10" name="Picture 9" descr="grid_2.16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27632"/>
            <a:ext cx="1975104" cy="3081528"/>
          </a:xfrm>
          <a:prstGeom prst="rect">
            <a:avLst/>
          </a:prstGeom>
        </p:spPr>
      </p:pic>
      <p:pic>
        <p:nvPicPr>
          <p:cNvPr id="11" name="Picture 10" descr="grid_2.16x3.37___ox__6__oy__9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744" y="1627632"/>
            <a:ext cx="1979675" cy="30815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640580" y="1216152"/>
                <a:ext cx="404622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640580" y="1216152"/>
                <a:ext cx="404622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− 1 − √3 i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2.16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627632"/>
            <a:ext cx="1975104" cy="3081528"/>
          </a:xfrm>
          <a:prstGeom prst="rect">
            <a:avLst/>
          </a:prstGeom>
        </p:spPr>
      </p:pic>
      <p:pic>
        <p:nvPicPr>
          <p:cNvPr id="14" name="Picture 13" descr="grid_2.16x3.37___ox__6__oy__9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124" y="1627632"/>
            <a:ext cx="1979675" cy="30815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Choosing the quadrant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2328976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2328976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2024 Trial (Hurlstone) Q11(b)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6</m:t>
                            </m:r>
                          </m:e>
                        </m:rad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rad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 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Arg(√6 − √2 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2.16x3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64792"/>
            <a:ext cx="1975104" cy="2944368"/>
          </a:xfrm>
          <a:prstGeom prst="rect">
            <a:avLst/>
          </a:prstGeom>
        </p:spPr>
      </p:pic>
      <p:pic>
        <p:nvPicPr>
          <p:cNvPr id="12" name="Picture 11" descr="grid_2.16x3.22___ox__6__oy__8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3744" y="1764792"/>
            <a:ext cx="1979675" cy="29443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640580" y="117043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form, with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correct to 2 decimal places.</a:t>
                </a:r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640580" y="117043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− 4 − 3i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form, with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correct to 2 decimal places.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2.16x3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64792"/>
            <a:ext cx="1975104" cy="2944368"/>
          </a:xfrm>
          <a:prstGeom prst="rect">
            <a:avLst/>
          </a:prstGeom>
        </p:spPr>
      </p:pic>
      <p:pic>
        <p:nvPicPr>
          <p:cNvPr id="15" name="Picture 14" descr="grid_2.16x3.22___ox__6__oy__8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124" y="1764792"/>
            <a:ext cx="1979675" cy="2944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On the axes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Write in modulus–argument form using the principal argument.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265176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265176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5i</a:t>
                </a:r>
                <a:endParaRPr lang="en-AU" sz="1600" dirty="0"/>
              </a:p>
            </p:txBody>
          </p:sp>
        </mc:Fallback>
      </mc:AlternateContent>
      <p:pic>
        <p:nvPicPr>
          <p:cNvPr id="10" name="Picture 9" descr="grid_2.90x3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64792"/>
            <a:ext cx="2651760" cy="29443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246120" y="1216152"/>
                <a:ext cx="265176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3246120" y="1216152"/>
                <a:ext cx="265176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− 4</a:t>
                </a:r>
                <a:endParaRPr lang="en-AU" sz="1600" dirty="0"/>
              </a:p>
            </p:txBody>
          </p:sp>
        </mc:Fallback>
      </mc:AlternateContent>
      <p:pic>
        <p:nvPicPr>
          <p:cNvPr id="12" name="Picture 11" descr="grid_2.90x3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764792"/>
            <a:ext cx="2651760" cy="29443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035040" y="1216152"/>
                <a:ext cx="265176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6035040" y="1216152"/>
                <a:ext cx="265176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i/2</a:t>
                </a:r>
                <a:endParaRPr lang="en-AU" sz="1600" dirty="0"/>
              </a:p>
            </p:txBody>
          </p:sp>
        </mc:Fallback>
      </mc:AlternateContent>
      <p:pic>
        <p:nvPicPr>
          <p:cNvPr id="14" name="Picture 13" descr="grid_2.90x3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764792"/>
            <a:ext cx="2651760" cy="29443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Polar to Cartesian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Express in the form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Express in the form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07008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07008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4(cosπ/3 + isinπ/3)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4.42x1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73936"/>
            <a:ext cx="4046220" cy="11155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07008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10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07008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10 cis 2π/3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4.42x1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773936"/>
            <a:ext cx="4046220" cy="11155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26664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e>
                    </m:rad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26664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√6 cis(− 3π/4)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4.42x1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93592"/>
            <a:ext cx="4046220" cy="11155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640580" y="3026664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640580" y="3026664"/>
                <a:ext cx="4046220" cy="56692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 cis π</a:t>
                </a:r>
                <a:endParaRPr lang="en-AU" sz="1500" dirty="0"/>
              </a:p>
            </p:txBody>
          </p:sp>
        </mc:Fallback>
      </mc:AlternateContent>
      <p:pic>
        <p:nvPicPr>
          <p:cNvPr id="16" name="Picture 15" descr="grid_4.42x1.2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3593592"/>
            <a:ext cx="4046220" cy="1115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Conjugate and negative in polar form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Geometry of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8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Geometry of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− z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(reflect in the real axis)   and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±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(rotate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180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Choose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land in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]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r cis 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then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 = r cis(− θ)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(reflect in the real axis)   and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z = r cis(θ±π)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(rotate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180°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Choose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+ π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π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land in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(− π,π]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1396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6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Write in polar form: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Plot all four points.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2 cis π/6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Write in polar form: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z̅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Plot all four points.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60x1.8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26664"/>
            <a:ext cx="4206240" cy="1682496"/>
          </a:xfrm>
          <a:prstGeom prst="rect">
            <a:avLst/>
          </a:prstGeom>
        </p:spPr>
      </p:pic>
      <p:pic>
        <p:nvPicPr>
          <p:cNvPr id="14" name="Picture 13" descr="grid_4.25x1.84___ox__11__oy__5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026664"/>
            <a:ext cx="3886200" cy="16824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Polar form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519172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519172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2022 HSC Q11(c)(i)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𝜃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− √3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r(cosθ + isinθ)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5.00x3.2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4572000" cy="2971800"/>
          </a:xfrm>
          <a:prstGeom prst="rect">
            <a:avLst/>
          </a:prstGeom>
        </p:spPr>
      </p:pic>
      <p:pic>
        <p:nvPicPr>
          <p:cNvPr id="12" name="Picture 11" descr="grid_3.85x3.25___ox__10__oy__9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1737360"/>
            <a:ext cx="352044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Spot the error  ·  Arguments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SPOT THE ERROR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Each line is a student’s answer. Find the error and correct it.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tan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p>
                    </m:sSup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8016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− 2 + 2i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 = tan⁻¹(2/(− 2)) = − π/4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123444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57200" y="217170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Arg(− 4) = − π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212598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3" name="TextBox 12"/>
              <p:cNvSpPr txBox="1"/>
              <p:nvPr/>
            </p:nvSpPr>
            <p:spPr>
              <a:xfrm>
                <a:off x="457200" y="3063239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1 − √3 i = 2(cosπ/3 + isinπ/3)</a:t>
                </a:r>
                <a:endParaRPr lang="en-AU" sz="1500" dirty="0"/>
              </a:p>
            </p:txBody>
          </p:sp>
        </mc:Fallback>
      </mc:AlternateContent>
      <p:pic>
        <p:nvPicPr>
          <p:cNvPr id="14" name="Picture 13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3017520"/>
            <a:ext cx="3291839" cy="8001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6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has argument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den>
                    </m:f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5" name="TextBox 14"/>
              <p:cNvSpPr txBox="1"/>
              <p:nvPr/>
            </p:nvSpPr>
            <p:spPr>
              <a:xfrm>
                <a:off x="457200" y="3954780"/>
                <a:ext cx="4828032" cy="72694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2(cosπ/6 − isinπ/6)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has argument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π/6</a:t>
                </a:r>
                <a:endParaRPr lang="en-AU" sz="1500" dirty="0"/>
              </a:p>
            </p:txBody>
          </p:sp>
        </mc:Fallback>
      </mc:AlternateContent>
      <p:pic>
        <p:nvPicPr>
          <p:cNvPr id="16" name="Picture 15" descr="grid_3.60x0.88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3909060"/>
            <a:ext cx="3291839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5  Modulus–argument form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ra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− 2√3 + 2i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polar form.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2.90x2.7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2651760" cy="24688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246120" y="822960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Express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f>
                              <m:fPr>
                                <m:type m:val="bar"/>
                              </m:fPr>
                              <m:num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f>
                              <m:fPr>
                                <m:type m:val="bar"/>
                              </m:fPr>
                              <m:num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246120" y="822960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Express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6(cos(− π/4) + isin(− π/4))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2.90x2.7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737360"/>
            <a:ext cx="2651760" cy="24688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6035040" y="822960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not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𝜋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6035040" y="822960"/>
                <a:ext cx="2651760" cy="8686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3.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Arg(− 5) = π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not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π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2.90x2.70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737360"/>
            <a:ext cx="2651760" cy="2468879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 · Modulus–argument form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