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mcintyremaths.org/applets/complex-locus-lab/" TargetMode="Externa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10.png"/><Relationship Id="rId4" Type="http://schemas.openxmlformats.org/officeDocument/2006/relationships/image" Target="../media/image1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12.png"/><Relationship Id="rId4" Type="http://schemas.openxmlformats.org/officeDocument/2006/relationships/image" Target="../media/image13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14.png"/><Relationship Id="rId4" Type="http://schemas.openxmlformats.org/officeDocument/2006/relationships/image" Target="../media/image15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16.png"/><Relationship Id="rId4" Type="http://schemas.openxmlformats.org/officeDocument/2006/relationships/image" Target="../media/image17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417320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256032"/>
            <a:ext cx="8229600" cy="56692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3000" b="1" i="0" dirty="0">
                <a:solidFill>
                  <a:srgbClr val="FFFFFF"/>
                </a:solidFill>
                <a:latin typeface="Calibri"/>
                <a:cs typeface="Calibri"/>
              </a:rPr>
              <a:t>Lesson 4  The Argand diagram</a:t>
            </a:r>
            <a:endParaRPr lang="en-AU" sz="3000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400" b="0" i="0" dirty="0">
                <a:solidFill>
                  <a:srgbClr val="E8A33D"/>
                </a:solidFill>
                <a:latin typeface="Calibri"/>
                <a:cs typeface="Calibri"/>
              </a:rPr>
              <a:t>Mathematics Extension 2  ·  Complex Numbers I  ·  ME2-12-03</a:t>
            </a:r>
            <a:endParaRPr lang="en-AU" sz="1400" dirty="0"/>
          </a:p>
        </p:txBody>
      </p:sp>
      <p:sp>
        <p:nvSpPr>
          <p:cNvPr id="5" name="Rounded Rectangle 4"/>
          <p:cNvSpPr/>
          <p:nvPr/>
        </p:nvSpPr>
        <p:spPr>
          <a:xfrm>
            <a:off x="457200" y="1691640"/>
            <a:ext cx="2377440" cy="2971800"/>
          </a:xfrm>
          <a:prstGeom prst="roundRect">
            <a:avLst>
              <a:gd name="adj" fmla="val 2307"/>
            </a:avLst>
          </a:prstGeom>
          <a:solidFill>
            <a:srgbClr val="EEF1F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621792" y="1828800"/>
            <a:ext cx="2048256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400" b="1" i="0" dirty="0">
                <a:solidFill>
                  <a:srgbClr val="A8661A"/>
                </a:solidFill>
                <a:latin typeface="Calibri"/>
                <a:cs typeface="Calibri"/>
              </a:rPr>
              <a:t>Learning intention</a:t>
            </a:r>
            <a:endParaRPr lang="en-AU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621792" y="2167128"/>
            <a:ext cx="2048256" cy="23774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500"/>
              </a:spcAft>
              <a:buNone/>
            </a:pPr>
            <a:r>
              <a:rPr lang="en-AU" sz="1300" b="0" i="0" dirty="0">
                <a:solidFill>
                  <a:srgbClr val="2C2C2A"/>
                </a:solidFill>
                <a:latin typeface="Calibri"/>
                <a:cs typeface="Calibri"/>
              </a:rPr>
              <a:t>To represent complex numbers as points in the complex plane and describe simple sets of points.</a:t>
            </a:r>
            <a:endParaRPr lang="en-AU" sz="1300" dirty="0"/>
          </a:p>
        </p:txBody>
      </p:sp>
      <p:sp>
        <p:nvSpPr>
          <p:cNvPr id="8" name="Rounded Rectangle 7"/>
          <p:cNvSpPr/>
          <p:nvPr/>
        </p:nvSpPr>
        <p:spPr>
          <a:xfrm>
            <a:off x="3017520" y="1691640"/>
            <a:ext cx="3200400" cy="2971800"/>
          </a:xfrm>
          <a:prstGeom prst="roundRect">
            <a:avLst>
              <a:gd name="adj" fmla="val 1846"/>
            </a:avLst>
          </a:prstGeom>
          <a:solidFill>
            <a:srgbClr val="EEF1F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3182112" y="1828800"/>
            <a:ext cx="2871216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400" b="1" i="0" dirty="0">
                <a:solidFill>
                  <a:srgbClr val="A8661A"/>
                </a:solidFill>
                <a:latin typeface="Calibri"/>
                <a:cs typeface="Calibri"/>
              </a:rPr>
              <a:t>Success criteria  ·  I can…</a:t>
            </a:r>
            <a:endParaRPr lang="en-AU" sz="1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3182112" y="2167128"/>
                <a:ext cx="2871216" cy="23774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explain how the complex plane is labelled and where its name comes from</a:t>
                </a:r>
                <a:endParaRPr lang="en-AU" sz="13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plot </a:t>
                </a:r>
                <a14:m xmlns:m="http://schemas.openxmlformats.org/officeDocument/2006/math">
                  <m:oMath>
                    <m:r>
                      <a:rPr lang="en-AU" sz="13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</m:oMath>
                </a14:m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</a:t>
                </a:r>
                <a14:m xmlns:m="http://schemas.openxmlformats.org/officeDocument/2006/math">
                  <m:oMath>
                    <m:bar>
                      <m:barPr>
                        <m:pos m:val="top"/>
                      </m:barPr>
                      <m:e>
                        <m:r>
                          <a:rPr lang="en-AU" sz="13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e>
                    </m:bar>
                  </m:oMath>
                </a14:m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3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r>
                      <a:rPr lang="en-AU" sz="13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</m:oMath>
                </a14:m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14:m xmlns:m="http://schemas.openxmlformats.org/officeDocument/2006/math">
                  <m:oMath>
                    <m:r>
                      <a:rPr lang="en-AU" sz="13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  <m:r>
                      <a:rPr lang="en-AU" sz="13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</m:oMath>
                </a14:m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describe each transformation</a:t>
                </a:r>
                <a:endParaRPr lang="en-AU" sz="13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explain why multiplying by </a:t>
                </a:r>
                <a14:m xmlns:m="http://schemas.openxmlformats.org/officeDocument/2006/math">
                  <m:oMath>
                    <m:r>
                      <a:rPr lang="en-AU" sz="13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</m:oMath>
                </a14:m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a rotation of </a:t>
                </a:r>
                <a14:m xmlns:m="http://schemas.openxmlformats.org/officeDocument/2006/math">
                  <m:oMath>
                    <m:sSup>
                      <m:e>
                        <m:r>
                          <a:rPr lang="en-AU" sz="13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90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AU" sz="13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∘</m:t>
                        </m:r>
                      </m:sup>
                    </m:sSup>
                  </m:oMath>
                </a14:m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about </a:t>
                </a:r>
                <a14:m xmlns:m="http://schemas.openxmlformats.org/officeDocument/2006/math">
                  <m:oMath>
                    <m:r>
                      <a:rPr lang="en-AU" sz="13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𝑂</m:t>
                    </m:r>
                  </m:oMath>
                </a14:m>
                <a:endParaRPr lang="en-AU" sz="13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sketch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3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R</m:t>
                    </m:r>
                    <m:r>
                      <m:rPr>
                        <m:sty m:val="p"/>
                      </m:rPr>
                      <a:rPr lang="en-AU" sz="13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e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3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e>
                    </m:d>
                    <m:r>
                      <m:rPr>
                        <m:sty m:val="p"/>
                      </m:rPr>
                      <a:rPr lang="en-AU" sz="13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3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𝑐</m:t>
                    </m:r>
                  </m:oMath>
                </a14:m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3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I</m:t>
                    </m:r>
                    <m:r>
                      <m:rPr>
                        <m:sty m:val="p"/>
                      </m:rPr>
                      <a:rPr lang="en-AU" sz="13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m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3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e>
                    </m:d>
                    <m:r>
                      <m:rPr>
                        <m:sty m:val="p"/>
                      </m:rPr>
                      <a:rPr lang="en-AU" sz="13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3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𝑘</m:t>
                    </m:r>
                  </m:oMath>
                </a14:m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simple regions</a:t>
                </a:r>
                <a:endParaRPr lang="en-AU" sz="13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find a locus by letting </a:t>
                </a:r>
                <a14:m xmlns:m="http://schemas.openxmlformats.org/officeDocument/2006/math">
                  <m:oMath>
                    <m:r>
                      <a:rPr lang="en-AU" sz="13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  <m:r>
                      <m:rPr>
                        <m:sty m:val="p"/>
                      </m:rPr>
                      <a:rPr lang="en-AU" sz="13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3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𝑥</m:t>
                    </m:r>
                    <m:r>
                      <m:rPr>
                        <m:sty m:val="p"/>
                      </m:rPr>
                      <a:rPr lang="en-AU" sz="13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3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  <m:r>
                      <a:rPr lang="en-AU" sz="13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𝑦</m:t>
                    </m:r>
                  </m:oMath>
                </a14:m>
                <a:endParaRPr lang="en-AU" sz="13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3182112" y="2167128"/>
                <a:ext cx="2871216" cy="23774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explain how the complex plane is labelled and where its name comes from</a:t>
                </a:r>
                <a:endParaRPr lang="en-AU" sz="13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plot 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z̅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− z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iz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describe each transformation</a:t>
                </a:r>
                <a:endParaRPr lang="en-AU" sz="13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explain why multiplying by 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i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a rotation of 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90°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about 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O</a:t>
                </a:r>
                <a:endParaRPr lang="en-AU" sz="13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sketch 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Re(z) = c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Im(z) = k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simple regions</a:t>
                </a:r>
                <a:endParaRPr lang="en-AU" sz="13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find a locus by letting 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 = x + iy</a:t>
                </a:r>
                <a:endParaRPr lang="en-AU" sz="1300" dirty="0"/>
              </a:p>
            </p:txBody>
          </p:sp>
        </mc:Fallback>
      </mc:AlternateContent>
      <p:sp>
        <p:nvSpPr>
          <p:cNvPr id="11" name="Rounded Rectangle 10"/>
          <p:cNvSpPr/>
          <p:nvPr/>
        </p:nvSpPr>
        <p:spPr>
          <a:xfrm>
            <a:off x="6400800" y="1691640"/>
            <a:ext cx="2286000" cy="2971800"/>
          </a:xfrm>
          <a:prstGeom prst="roundRect">
            <a:avLst>
              <a:gd name="adj" fmla="val 2400"/>
            </a:avLst>
          </a:prstGeom>
          <a:solidFill>
            <a:srgbClr val="EEF1F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6565392" y="1828800"/>
            <a:ext cx="1956816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400" b="1" i="0" dirty="0">
                <a:solidFill>
                  <a:srgbClr val="A8661A"/>
                </a:solidFill>
                <a:latin typeface="Calibri"/>
                <a:cs typeface="Calibri"/>
              </a:rPr>
              <a:t>Activities &amp; tasks</a:t>
            </a:r>
            <a:endParaRPr lang="en-AU" sz="1400" dirty="0"/>
          </a:p>
        </p:txBody>
      </p:sp>
      <p:sp>
        <p:nvSpPr>
          <p:cNvPr id="13" name="TextBox 12"/>
          <p:cNvSpPr txBox="1"/>
          <p:nvPr/>
        </p:nvSpPr>
        <p:spPr>
          <a:xfrm>
            <a:off x="6565392" y="2167128"/>
            <a:ext cx="1956816" cy="23774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 marL="201168" indent="-201168">
              <a:spcAft>
                <a:spcPts val="500"/>
              </a:spcAft>
              <a:buClr>
                <a:srgbClr val="A8661A"/>
              </a:buClr>
              <a:buFont typeface="Arial"/>
              <a:buChar char="•"/>
            </a:pPr>
            <a:r>
              <a:rPr lang="en-AU" sz="1300" b="0" i="0" dirty="0">
                <a:solidFill>
                  <a:srgbClr val="2C2C2A"/>
                </a:solidFill>
                <a:latin typeface="Calibri"/>
                <a:cs typeface="Calibri"/>
              </a:rPr>
              <a:t>Howard’s 1000 Extension 2 Revision Questions</a:t>
            </a:r>
            <a:endParaRPr lang="en-AU" sz="1300" dirty="0"/>
          </a:p>
          <a:p>
            <a:pPr algn="l" marL="201168" indent="-201168">
              <a:spcAft>
                <a:spcPts val="500"/>
              </a:spcAft>
              <a:buClr>
                <a:srgbClr val="A8661A"/>
              </a:buClr>
              <a:buFont typeface="Arial"/>
              <a:buChar char="•"/>
            </a:pPr>
            <a:r>
              <a:rPr lang="en-AU" sz="1300" b="0" i="0" dirty="0" u="sng">
                <a:solidFill>
                  <a:srgbClr val="1F5FA8"/>
                </a:solidFill>
                <a:latin typeface="Calibri"/>
                <a:cs typeface="Calibri"/>
                <a:hlinkClick r:id="rId2"/>
              </a:rPr>
              <a:t>Complex Locus Lab</a:t>
            </a:r>
            <a:endParaRPr lang="en-AU" sz="1300" dirty="0"/>
          </a:p>
        </p:txBody>
      </p:sp>
      <p:cxnSp>
        <p:nvCxnSpPr>
          <p:cNvPr id="14" name="Connector 13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15" name="TextBox 14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4  The Argand diagram</a:t>
            </a:r>
            <a:endParaRPr lang="en-AU" sz="900" dirty="0"/>
          </a:p>
        </p:txBody>
      </p:sp>
      <p:sp>
        <p:nvSpPr>
          <p:cNvPr id="16" name="TextBox 15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1</a:t>
            </a:r>
            <a:endParaRPr lang="en-AU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Warm-up  ·  Retrieval from Lessons 1–3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WARM-UP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4  The Argand diagram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2</a:t>
            </a:r>
            <a:endParaRPr lang="en-AU" sz="9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57200" y="868680"/>
                <a:ext cx="3913632" cy="82981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Find real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𝑎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𝑏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with  </a:t>
                </a:r>
                <a14:m xmlns:m="http://schemas.openxmlformats.org/officeDocument/2006/math">
                  <m:oMath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𝑎</m:t>
                        </m:r>
                        <m:r>
                          <m:rPr>
                            <m:sty m:val="p"/>
                          </m:rPr>
                          <a:rPr lang="en-AU" sz="16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𝑖</m:t>
                        </m:r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𝑏</m:t>
                        </m:r>
                      </m:e>
                    </m:d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  <m:r>
                          <m:rPr>
                            <m:sty m:val="p"/>
                          </m:rPr>
                          <a:rPr lang="en-AU" sz="16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𝑖</m:t>
                        </m:r>
                      </m:e>
                    </m:d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3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Choice>
        <mc:Fallback>
          <p:sp>
            <p:nvSpPr>
              <p:cNvPr id="8" name="TextBox 7"/>
              <p:cNvSpPr txBox="1"/>
              <p:nvPr/>
            </p:nvSpPr>
            <p:spPr>
              <a:xfrm>
                <a:off x="457200" y="868680"/>
                <a:ext cx="3913632" cy="82981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Find real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b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with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(a + ib)(1 + i) = 3 + i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Fallback>
      </mc:AlternateContent>
      <p:pic>
        <p:nvPicPr>
          <p:cNvPr id="9" name="Picture 8" descr="grid_4.60x0.99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0560" y="822960"/>
            <a:ext cx="4206240" cy="90297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457200" y="1863090"/>
                <a:ext cx="3913632" cy="82981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Find the square roots of 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457200" y="1863090"/>
                <a:ext cx="3913632" cy="82981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Find the square roots of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2i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Fallback>
      </mc:AlternateContent>
      <p:pic>
        <p:nvPicPr>
          <p:cNvPr id="11" name="Picture 10" descr="grid_4.60x0.99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0560" y="1817370"/>
            <a:ext cx="4206240" cy="90297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457200" y="2857500"/>
                <a:ext cx="3913632" cy="82981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(c)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Find a real quadratic with root 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Choice>
        <mc:Fallback>
          <p:sp>
            <p:nvSpPr>
              <p:cNvPr id="12" name="TextBox 11"/>
              <p:cNvSpPr txBox="1"/>
              <p:nvPr/>
            </p:nvSpPr>
            <p:spPr>
              <a:xfrm>
                <a:off x="457200" y="2857500"/>
                <a:ext cx="3913632" cy="82981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(c)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Find a real quadratic with root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1 + 2i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Fallback>
      </mc:AlternateContent>
      <p:pic>
        <p:nvPicPr>
          <p:cNvPr id="13" name="Picture 12" descr="grid_4.60x0.99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0560" y="2811780"/>
            <a:ext cx="4206240" cy="90297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/>
              <p:cNvSpPr txBox="1"/>
              <p:nvPr/>
            </p:nvSpPr>
            <p:spPr>
              <a:xfrm>
                <a:off x="457200" y="3851910"/>
                <a:ext cx="3913632" cy="82981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(d)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Find the distance between  </a:t>
                </a:r>
                <a14:m xmlns:m="http://schemas.openxmlformats.org/officeDocument/2006/math">
                  <m:oMath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  <m:r>
                          <m:rPr>
                            <m:sty m:val="p"/>
                          </m:rPr>
                          <a:rPr lang="en-AU" sz="16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,</m:t>
                        </m:r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e>
                    </m:d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and  </a:t>
                </a:r>
                <a14:m xmlns:m="http://schemas.openxmlformats.org/officeDocument/2006/math">
                  <m:oMath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4</m:t>
                        </m:r>
                        <m:r>
                          <m:rPr>
                            <m:sty m:val="p"/>
                          </m:rPr>
                          <a:rPr lang="en-AU" sz="16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,</m:t>
                        </m:r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6</m:t>
                        </m:r>
                      </m:e>
                    </m:d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Choice>
        <mc:Fallback>
          <p:sp>
            <p:nvSpPr>
              <p:cNvPr id="14" name="TextBox 13"/>
              <p:cNvSpPr txBox="1"/>
              <p:nvPr/>
            </p:nvSpPr>
            <p:spPr>
              <a:xfrm>
                <a:off x="457200" y="3851910"/>
                <a:ext cx="3913632" cy="82981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(d)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Find the distance between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(1,2)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and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(4,6)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Fallback>
      </mc:AlternateContent>
      <p:pic>
        <p:nvPicPr>
          <p:cNvPr id="15" name="Picture 14" descr="grid_4.60x0.99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0560" y="3806190"/>
            <a:ext cx="4206240" cy="90297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Why a plane?  ·  Where the name comes from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BACKGROUND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4  The Argand diagram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3</a:t>
            </a:r>
            <a:endParaRPr lang="en-AU" sz="900" dirty="0"/>
          </a:p>
        </p:txBody>
      </p:sp>
      <p:sp>
        <p:nvSpPr>
          <p:cNvPr id="8" name="Rounded Rectangle 7"/>
          <p:cNvSpPr/>
          <p:nvPr/>
        </p:nvSpPr>
        <p:spPr>
          <a:xfrm>
            <a:off x="457200" y="841248"/>
            <a:ext cx="3886200" cy="3867912"/>
          </a:xfrm>
          <a:prstGeom prst="roundRect">
            <a:avLst>
              <a:gd name="adj" fmla="val 1418"/>
            </a:avLst>
          </a:prstGeom>
          <a:solidFill>
            <a:srgbClr val="EEF1F6"/>
          </a:solidFill>
          <a:ln>
            <a:noFill/>
          </a:ln>
        </p:spPr>
        <p:txBody>
          <a:bodyPr rtlCol="0" anchor="ctr"/>
          <a:lstStyle/>
          <a:p/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621792" y="932688"/>
                <a:ext cx="3566160" cy="370332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The number line is full</a:t>
                </a:r>
                <a:endParaRPr lang="en-AU" sz="1500" dirty="0"/>
              </a:p>
              <a:p>
                <a:pPr algn="l">
                  <a:spcAft>
                    <a:spcPts val="400"/>
                  </a:spcAft>
                  <a:buNone/>
                </a:pP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The real numbers fill every point of the number line, so there is nowhere on it for </a:t>
                </a:r>
                <a14:m xmlns:m="http://schemas.openxmlformats.org/officeDocument/2006/math">
                  <m:oMath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400" dirty="0"/>
              </a:p>
              <a:p>
                <a:pPr algn="l">
                  <a:spcAft>
                    <a:spcPts val="400"/>
                  </a:spcAft>
                  <a:buNone/>
                </a:pP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A complex number </a:t>
                </a:r>
                <a14:m xmlns:m="http://schemas.openxmlformats.org/officeDocument/2006/math">
                  <m:oMath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𝑥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𝑦</m:t>
                    </m:r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made of </a:t>
                </a:r>
                <a:r>
                  <a:rPr lang="en-AU" sz="14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two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real numbers, so we need </a:t>
                </a:r>
                <a:r>
                  <a:rPr lang="en-AU" sz="14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two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dimensions to show it.</a:t>
                </a:r>
                <a:endParaRPr lang="en-AU" sz="1400" dirty="0"/>
              </a:p>
              <a:p>
                <a:pPr algn="l">
                  <a:spcBef>
                    <a:spcPts val="600"/>
                  </a:spcBef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One idea, several names</a:t>
                </a:r>
                <a:endParaRPr lang="en-AU" sz="1500" dirty="0"/>
              </a:p>
              <a:p>
                <a:pPr algn="l" marL="201168" indent="-201168">
                  <a:spcAft>
                    <a:spcPts val="4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Argand diagram</a:t>
                </a:r>
                <a:endParaRPr lang="en-AU" sz="1400" dirty="0"/>
              </a:p>
              <a:p>
                <a:pPr algn="l" marL="201168" indent="-201168">
                  <a:spcAft>
                    <a:spcPts val="4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complex plane</a:t>
                </a:r>
                <a:endParaRPr lang="en-AU" sz="1400" dirty="0"/>
              </a:p>
              <a:p>
                <a:pPr algn="l" marL="201168" indent="-201168">
                  <a:spcAft>
                    <a:spcPts val="4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Argand plane  or  </a:t>
                </a:r>
                <a14:m xmlns:m="http://schemas.openxmlformats.org/officeDocument/2006/math">
                  <m:oMath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-plane</a:t>
                </a:r>
                <a:endParaRPr lang="en-AU" sz="1400" dirty="0"/>
              </a:p>
            </p:txBody>
          </p:sp>
        </mc:Choice>
        <mc:Fallback>
          <p:sp>
            <p:nvSpPr>
              <p:cNvPr id="9" name="TextBox 8"/>
              <p:cNvSpPr txBox="1"/>
              <p:nvPr/>
            </p:nvSpPr>
            <p:spPr>
              <a:xfrm>
                <a:off x="621792" y="932688"/>
                <a:ext cx="3566160" cy="370332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The number line is full</a:t>
                </a:r>
                <a:endParaRPr lang="en-AU" sz="1500" dirty="0"/>
              </a:p>
              <a:p>
                <a:pPr algn="l">
                  <a:spcAft>
                    <a:spcPts val="400"/>
                  </a:spcAft>
                  <a:buNone/>
                </a:pP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The real numbers fill every point of the number line, so there is nowhere on it for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i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400" dirty="0"/>
              </a:p>
              <a:p>
                <a:pPr algn="l">
                  <a:spcAft>
                    <a:spcPts val="400"/>
                  </a:spcAft>
                  <a:buNone/>
                </a:pP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A complex number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x + iy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made of </a:t>
                </a:r>
                <a:r>
                  <a:rPr lang="en-AU" sz="14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two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real numbers, so we need </a:t>
                </a:r>
                <a:r>
                  <a:rPr lang="en-AU" sz="14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two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dimensions to show it.</a:t>
                </a:r>
                <a:endParaRPr lang="en-AU" sz="1400" dirty="0"/>
              </a:p>
              <a:p>
                <a:pPr algn="l">
                  <a:spcBef>
                    <a:spcPts val="600"/>
                  </a:spcBef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One idea, several names</a:t>
                </a:r>
                <a:endParaRPr lang="en-AU" sz="1500" dirty="0"/>
              </a:p>
              <a:p>
                <a:pPr algn="l" marL="201168" indent="-201168">
                  <a:spcAft>
                    <a:spcPts val="4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Argand diagram</a:t>
                </a:r>
                <a:endParaRPr lang="en-AU" sz="1400" dirty="0"/>
              </a:p>
              <a:p>
                <a:pPr algn="l" marL="201168" indent="-201168">
                  <a:spcAft>
                    <a:spcPts val="4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complex plane</a:t>
                </a:r>
                <a:endParaRPr lang="en-AU" sz="1400" dirty="0"/>
              </a:p>
              <a:p>
                <a:pPr algn="l" marL="201168" indent="-201168">
                  <a:spcAft>
                    <a:spcPts val="4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Argand plane  or 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-plane</a:t>
                </a:r>
                <a:endParaRPr lang="en-AU" sz="1400" dirty="0"/>
              </a:p>
            </p:txBody>
          </p:sp>
        </mc:Fallback>
      </mc:AlternateContent>
      <p:cxnSp>
        <p:nvCxnSpPr>
          <p:cNvPr id="10" name="Connector 9"/>
          <p:cNvCxnSpPr/>
          <p:nvPr/>
        </p:nvCxnSpPr>
        <p:spPr>
          <a:xfrm>
            <a:off x="4800600" y="1069848"/>
            <a:ext cx="0" cy="3209544"/>
          </a:xfrm>
          <a:prstGeom prst="line">
            <a:avLst/>
          </a:prstGeom>
          <a:ln w="19050">
            <a:solidFill>
              <a:srgbClr val="1F2A44"/>
            </a:solidFill>
          </a:ln>
        </p:spPr>
      </p:cxnSp>
      <p:sp>
        <p:nvSpPr>
          <p:cNvPr id="11" name="Rounded Rectangle 10"/>
          <p:cNvSpPr/>
          <p:nvPr/>
        </p:nvSpPr>
        <p:spPr>
          <a:xfrm>
            <a:off x="4727448" y="996696"/>
            <a:ext cx="146304" cy="146304"/>
          </a:xfrm>
          <a:prstGeom prst="roundRect">
            <a:avLst>
              <a:gd name="adj" fmla="val 50000"/>
            </a:avLst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5001768" y="941832"/>
            <a:ext cx="54864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300" b="1" i="0" dirty="0">
                <a:solidFill>
                  <a:srgbClr val="1F2A44"/>
                </a:solidFill>
                <a:latin typeface="Calibri"/>
                <a:cs typeface="Calibri"/>
              </a:rPr>
              <a:t>1545</a:t>
            </a:r>
            <a:endParaRPr lang="en-AU" sz="1300" dirty="0"/>
          </a:p>
        </p:txBody>
      </p:sp>
      <p:sp>
        <p:nvSpPr>
          <p:cNvPr id="13" name="TextBox 12"/>
          <p:cNvSpPr txBox="1"/>
          <p:nvPr/>
        </p:nvSpPr>
        <p:spPr>
          <a:xfrm>
            <a:off x="5550408" y="941832"/>
            <a:ext cx="3154680" cy="5029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0"/>
              </a:spcAft>
              <a:buNone/>
            </a:pPr>
            <a:r>
              <a:rPr lang="en-AU" sz="1250" b="0" i="0" dirty="0">
                <a:solidFill>
                  <a:srgbClr val="2C2C2A"/>
                </a:solidFill>
                <a:latin typeface="Calibri"/>
                <a:cs typeface="Calibri"/>
              </a:rPr>
              <a:t>Cardano meets square roots of negative numbers while solving cubics</a:t>
            </a:r>
            <a:endParaRPr lang="en-AU" sz="1250" dirty="0"/>
          </a:p>
        </p:txBody>
      </p:sp>
      <p:sp>
        <p:nvSpPr>
          <p:cNvPr id="14" name="Rounded Rectangle 13"/>
          <p:cNvSpPr/>
          <p:nvPr/>
        </p:nvSpPr>
        <p:spPr>
          <a:xfrm>
            <a:off x="4727448" y="1531620"/>
            <a:ext cx="146304" cy="146304"/>
          </a:xfrm>
          <a:prstGeom prst="roundRect">
            <a:avLst>
              <a:gd name="adj" fmla="val 50000"/>
            </a:avLst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5001768" y="1476756"/>
            <a:ext cx="54864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300" b="1" i="0" dirty="0">
                <a:solidFill>
                  <a:srgbClr val="1F2A44"/>
                </a:solidFill>
                <a:latin typeface="Calibri"/>
                <a:cs typeface="Calibri"/>
              </a:rPr>
              <a:t>1572</a:t>
            </a:r>
            <a:endParaRPr lang="en-AU" sz="1300" dirty="0"/>
          </a:p>
        </p:txBody>
      </p:sp>
      <p:sp>
        <p:nvSpPr>
          <p:cNvPr id="16" name="TextBox 15"/>
          <p:cNvSpPr txBox="1"/>
          <p:nvPr/>
        </p:nvSpPr>
        <p:spPr>
          <a:xfrm>
            <a:off x="5550408" y="1476756"/>
            <a:ext cx="3154680" cy="5029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0"/>
              </a:spcAft>
              <a:buNone/>
            </a:pPr>
            <a:r>
              <a:rPr lang="en-AU" sz="1250" b="0" i="0" dirty="0">
                <a:solidFill>
                  <a:srgbClr val="2C2C2A"/>
                </a:solidFill>
                <a:latin typeface="Calibri"/>
                <a:cs typeface="Calibri"/>
              </a:rPr>
              <a:t>Bombelli writes down the rules for calculating with them</a:t>
            </a:r>
            <a:endParaRPr lang="en-AU" sz="1250" dirty="0"/>
          </a:p>
        </p:txBody>
      </p:sp>
      <p:sp>
        <p:nvSpPr>
          <p:cNvPr id="17" name="Rounded Rectangle 16"/>
          <p:cNvSpPr/>
          <p:nvPr/>
        </p:nvSpPr>
        <p:spPr>
          <a:xfrm>
            <a:off x="4727448" y="2066543"/>
            <a:ext cx="146304" cy="146304"/>
          </a:xfrm>
          <a:prstGeom prst="roundRect">
            <a:avLst>
              <a:gd name="adj" fmla="val 50000"/>
            </a:avLst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5001768" y="2011679"/>
            <a:ext cx="54864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300" b="1" i="0" dirty="0">
                <a:solidFill>
                  <a:srgbClr val="1F2A44"/>
                </a:solidFill>
                <a:latin typeface="Calibri"/>
                <a:cs typeface="Calibri"/>
              </a:rPr>
              <a:t>1637</a:t>
            </a:r>
            <a:endParaRPr lang="en-AU" sz="1300" dirty="0"/>
          </a:p>
        </p:txBody>
      </p:sp>
      <p:sp>
        <p:nvSpPr>
          <p:cNvPr id="19" name="TextBox 18"/>
          <p:cNvSpPr txBox="1"/>
          <p:nvPr/>
        </p:nvSpPr>
        <p:spPr>
          <a:xfrm>
            <a:off x="5550408" y="2011679"/>
            <a:ext cx="3154680" cy="5029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0"/>
              </a:spcAft>
              <a:buNone/>
            </a:pPr>
            <a:r>
              <a:rPr lang="en-AU" sz="1250" b="0" i="0" dirty="0">
                <a:solidFill>
                  <a:srgbClr val="2C2C2A"/>
                </a:solidFill>
                <a:latin typeface="Calibri"/>
                <a:cs typeface="Calibri"/>
              </a:rPr>
              <a:t>Descartes calls them “imaginary” — and it was not a compliment</a:t>
            </a:r>
            <a:endParaRPr lang="en-AU" sz="1250" dirty="0"/>
          </a:p>
        </p:txBody>
      </p:sp>
      <p:sp>
        <p:nvSpPr>
          <p:cNvPr id="20" name="Rounded Rectangle 19"/>
          <p:cNvSpPr/>
          <p:nvPr/>
        </p:nvSpPr>
        <p:spPr>
          <a:xfrm>
            <a:off x="4727448" y="2601468"/>
            <a:ext cx="146304" cy="146304"/>
          </a:xfrm>
          <a:prstGeom prst="roundRect">
            <a:avLst>
              <a:gd name="adj" fmla="val 50000"/>
            </a:avLst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5001768" y="2546603"/>
            <a:ext cx="54864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300" b="1" i="0" dirty="0">
                <a:solidFill>
                  <a:srgbClr val="1F2A44"/>
                </a:solidFill>
                <a:latin typeface="Calibri"/>
                <a:cs typeface="Calibri"/>
              </a:rPr>
              <a:t>1777</a:t>
            </a:r>
            <a:endParaRPr lang="en-AU" sz="13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/>
              <p:cNvSpPr txBox="1"/>
              <p:nvPr/>
            </p:nvSpPr>
            <p:spPr>
              <a:xfrm>
                <a:off x="5550408" y="2546603"/>
                <a:ext cx="3154680" cy="50292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0"/>
                  </a:spcAft>
                  <a:buNone/>
                </a:pPr>
                <a:r>
                  <a:rPr lang="en-AU" sz="12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Euler introduces the symbol </a:t>
                </a:r>
                <a14:m xmlns:m="http://schemas.openxmlformats.org/officeDocument/2006/math">
                  <m:oMath>
                    <m:r>
                      <a:rPr lang="en-AU" sz="125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</m:oMath>
                </a14:m>
                <a:r>
                  <a:rPr lang="en-AU" sz="12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for </a:t>
                </a:r>
                <a14:m xmlns:m="http://schemas.openxmlformats.org/officeDocument/2006/math">
                  <m:oMath>
                    <m:rad>
                      <m:radPr>
                        <m:degHide m:val="on"/>
                      </m:radPr>
                      <m:deg/>
                      <m:e>
                        <m:r>
                          <m:rPr>
                            <m:sty m:val="p"/>
                          </m:rPr>
                          <a:rPr lang="en-AU" sz="125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−</m:t>
                        </m:r>
                        <m:r>
                          <a:rPr lang="en-AU" sz="125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e>
                    </m:rad>
                  </m:oMath>
                </a14:m>
                <a:endParaRPr lang="en-AU" sz="1250" dirty="0"/>
              </a:p>
            </p:txBody>
          </p:sp>
        </mc:Choice>
        <mc:Fallback>
          <p:sp>
            <p:nvSpPr>
              <p:cNvPr id="22" name="TextBox 21"/>
              <p:cNvSpPr txBox="1"/>
              <p:nvPr/>
            </p:nvSpPr>
            <p:spPr>
              <a:xfrm>
                <a:off x="5550408" y="2546603"/>
                <a:ext cx="3154680" cy="50292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0"/>
                  </a:spcAft>
                  <a:buNone/>
                </a:pPr>
                <a:r>
                  <a:rPr lang="en-AU" sz="12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Euler introduces the symbol </a:t>
                </a:r>
                <a:r>
                  <a:rPr lang="en-AU" sz="12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i</a:t>
                </a:r>
                <a:r>
                  <a:rPr lang="en-AU" sz="125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for </a:t>
                </a:r>
                <a:r>
                  <a:rPr lang="en-AU" sz="125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√(− 1)</a:t>
                </a:r>
                <a:endParaRPr lang="en-AU" sz="1250" dirty="0"/>
              </a:p>
            </p:txBody>
          </p:sp>
        </mc:Fallback>
      </mc:AlternateContent>
      <p:sp>
        <p:nvSpPr>
          <p:cNvPr id="23" name="Rounded Rectangle 22"/>
          <p:cNvSpPr/>
          <p:nvPr/>
        </p:nvSpPr>
        <p:spPr>
          <a:xfrm>
            <a:off x="4727448" y="3136391"/>
            <a:ext cx="146304" cy="146304"/>
          </a:xfrm>
          <a:prstGeom prst="roundRect">
            <a:avLst>
              <a:gd name="adj" fmla="val 50000"/>
            </a:avLst>
          </a:prstGeom>
          <a:solidFill>
            <a:srgbClr val="E8A33D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5001768" y="3081527"/>
            <a:ext cx="54864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300" b="1" i="0" dirty="0">
                <a:solidFill>
                  <a:srgbClr val="A8661A"/>
                </a:solidFill>
                <a:latin typeface="Calibri"/>
                <a:cs typeface="Calibri"/>
              </a:rPr>
              <a:t>1797</a:t>
            </a:r>
            <a:endParaRPr lang="en-AU" sz="1300" dirty="0"/>
          </a:p>
        </p:txBody>
      </p:sp>
      <p:sp>
        <p:nvSpPr>
          <p:cNvPr id="25" name="TextBox 24"/>
          <p:cNvSpPr txBox="1"/>
          <p:nvPr/>
        </p:nvSpPr>
        <p:spPr>
          <a:xfrm>
            <a:off x="5550408" y="3081527"/>
            <a:ext cx="3154680" cy="5029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0"/>
              </a:spcAft>
              <a:buNone/>
            </a:pPr>
            <a:r>
              <a:rPr lang="en-AU" sz="1250" b="0" i="0" dirty="0">
                <a:solidFill>
                  <a:srgbClr val="2C2C2A"/>
                </a:solidFill>
                <a:latin typeface="Calibri"/>
                <a:cs typeface="Calibri"/>
              </a:rPr>
              <a:t>Wessel, a Norwegian–Danish surveyor, first draws them as points in a plane</a:t>
            </a:r>
            <a:endParaRPr lang="en-AU" sz="1250" dirty="0"/>
          </a:p>
        </p:txBody>
      </p:sp>
      <p:sp>
        <p:nvSpPr>
          <p:cNvPr id="26" name="Rounded Rectangle 25"/>
          <p:cNvSpPr/>
          <p:nvPr/>
        </p:nvSpPr>
        <p:spPr>
          <a:xfrm>
            <a:off x="4727448" y="3671315"/>
            <a:ext cx="146304" cy="146304"/>
          </a:xfrm>
          <a:prstGeom prst="roundRect">
            <a:avLst>
              <a:gd name="adj" fmla="val 50000"/>
            </a:avLst>
          </a:prstGeom>
          <a:solidFill>
            <a:srgbClr val="E8A33D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27" name="TextBox 26"/>
          <p:cNvSpPr txBox="1"/>
          <p:nvPr/>
        </p:nvSpPr>
        <p:spPr>
          <a:xfrm>
            <a:off x="5001768" y="3616451"/>
            <a:ext cx="54864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300" b="1" i="0" dirty="0">
                <a:solidFill>
                  <a:srgbClr val="A8661A"/>
                </a:solidFill>
                <a:latin typeface="Calibri"/>
                <a:cs typeface="Calibri"/>
              </a:rPr>
              <a:t>1806</a:t>
            </a:r>
            <a:endParaRPr lang="en-AU" sz="1300" dirty="0"/>
          </a:p>
        </p:txBody>
      </p:sp>
      <p:sp>
        <p:nvSpPr>
          <p:cNvPr id="28" name="TextBox 27"/>
          <p:cNvSpPr txBox="1"/>
          <p:nvPr/>
        </p:nvSpPr>
        <p:spPr>
          <a:xfrm>
            <a:off x="5550408" y="3616451"/>
            <a:ext cx="3154680" cy="5029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0"/>
              </a:spcAft>
              <a:buNone/>
            </a:pPr>
            <a:r>
              <a:rPr lang="en-AU" sz="1250" b="0" i="0" dirty="0">
                <a:solidFill>
                  <a:srgbClr val="2C2C2A"/>
                </a:solidFill>
                <a:latin typeface="Calibri"/>
                <a:cs typeface="Calibri"/>
              </a:rPr>
              <a:t>Argand, a Swiss bookkeeper in Paris, publishes the same idea — his name sticks</a:t>
            </a:r>
            <a:endParaRPr lang="en-AU" sz="1250" dirty="0"/>
          </a:p>
        </p:txBody>
      </p:sp>
      <p:sp>
        <p:nvSpPr>
          <p:cNvPr id="29" name="Rounded Rectangle 28"/>
          <p:cNvSpPr/>
          <p:nvPr/>
        </p:nvSpPr>
        <p:spPr>
          <a:xfrm>
            <a:off x="4727448" y="4206240"/>
            <a:ext cx="146304" cy="146304"/>
          </a:xfrm>
          <a:prstGeom prst="roundRect">
            <a:avLst>
              <a:gd name="adj" fmla="val 50000"/>
            </a:avLst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0" name="TextBox 29"/>
          <p:cNvSpPr txBox="1"/>
          <p:nvPr/>
        </p:nvSpPr>
        <p:spPr>
          <a:xfrm>
            <a:off x="5001768" y="4151376"/>
            <a:ext cx="54864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300" b="1" i="0" dirty="0">
                <a:solidFill>
                  <a:srgbClr val="1F2A44"/>
                </a:solidFill>
                <a:latin typeface="Calibri"/>
                <a:cs typeface="Calibri"/>
              </a:rPr>
              <a:t>1831</a:t>
            </a:r>
            <a:endParaRPr lang="en-AU" sz="1300" dirty="0"/>
          </a:p>
        </p:txBody>
      </p:sp>
      <p:sp>
        <p:nvSpPr>
          <p:cNvPr id="31" name="TextBox 30"/>
          <p:cNvSpPr txBox="1"/>
          <p:nvPr/>
        </p:nvSpPr>
        <p:spPr>
          <a:xfrm>
            <a:off x="5550408" y="4151376"/>
            <a:ext cx="3154680" cy="5029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0"/>
              </a:spcAft>
              <a:buNone/>
            </a:pPr>
            <a:r>
              <a:rPr lang="en-AU" sz="1250" b="0" i="0" dirty="0">
                <a:solidFill>
                  <a:srgbClr val="2C2C2A"/>
                </a:solidFill>
                <a:latin typeface="Calibri"/>
                <a:cs typeface="Calibri"/>
              </a:rPr>
              <a:t>Gauss makes the plane widely accepted and names them “complex numbers”</a:t>
            </a:r>
            <a:endParaRPr lang="en-AU" sz="12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The complex plane  ·  How it is labelled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DEFINITION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4  The Argand diagram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4</a:t>
            </a:r>
            <a:endParaRPr lang="en-AU" sz="900" dirty="0"/>
          </a:p>
        </p:txBody>
      </p:sp>
      <p:pic>
        <p:nvPicPr>
          <p:cNvPr id="8" name="Picture 7" descr="plane_labell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868680"/>
            <a:ext cx="4617720" cy="3767328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5257800" y="868680"/>
            <a:ext cx="3429000" cy="3840480"/>
          </a:xfrm>
          <a:prstGeom prst="roundRect">
            <a:avLst>
              <a:gd name="adj" fmla="val 1600"/>
            </a:avLst>
          </a:prstGeom>
          <a:solidFill>
            <a:srgbClr val="EEF1F6"/>
          </a:solidFill>
          <a:ln>
            <a:noFill/>
          </a:ln>
        </p:spPr>
        <p:txBody>
          <a:bodyPr rtlCol="0" anchor="ctr"/>
          <a:lstStyle/>
          <a:p/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5422392" y="960120"/>
                <a:ext cx="3108960" cy="36576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5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Reading the plane</a:t>
                </a:r>
                <a:endParaRPr lang="en-AU" sz="15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Horizontal: the </a:t>
                </a:r>
                <a:r>
                  <a:rPr lang="en-AU" sz="14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real axis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labelled Re.</a:t>
                </a:r>
                <a:endParaRPr lang="en-AU" sz="14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Vertical: the </a:t>
                </a:r>
                <a:r>
                  <a:rPr lang="en-AU" sz="14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imaginary axis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labelled Im.</a:t>
                </a:r>
                <a:endParaRPr lang="en-AU" sz="14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14:m xmlns:m="http://schemas.openxmlformats.org/officeDocument/2006/math">
                  <m:oMath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𝑥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𝑦</m:t>
                    </m:r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the point </a:t>
                </a:r>
                <a14:m xmlns:m="http://schemas.openxmlformats.org/officeDocument/2006/math">
                  <m:oMath>
                    <m:r>
                      <a:rPr lang="en-AU" sz="14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𝑍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4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𝑥</m:t>
                        </m:r>
                        <m:r>
                          <m:rPr>
                            <m:sty m:val="p"/>
                          </m:rPr>
                          <a:rPr lang="en-AU" sz="14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,</m:t>
                        </m:r>
                        <m:r>
                          <a:rPr lang="en-AU" sz="14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𝑦</m:t>
                        </m:r>
                      </m:e>
                    </m:d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:  across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R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e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4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e>
                    </m:d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up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I</m:t>
                    </m:r>
                    <m:r>
                      <m:rPr>
                        <m:sty m:val="p"/>
                      </m:rPr>
                      <a:rPr lang="en-AU" sz="14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m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4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e>
                    </m:d>
                  </m:oMath>
                </a14:m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4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Real numbers lie on the real axis; purely imaginary numbers lie on the imaginary axis.</a:t>
                </a:r>
                <a:endParaRPr lang="en-AU" sz="14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Every complex number is exactly one point, and every point is exactly one complex number.</a:t>
                </a:r>
                <a:endParaRPr lang="en-AU" sz="1400" dirty="0"/>
              </a:p>
              <a:p>
                <a:pPr algn="l">
                  <a:spcBef>
                    <a:spcPts val="400"/>
                  </a:spcBef>
                  <a:spcAft>
                    <a:spcPts val="500"/>
                  </a:spcAft>
                  <a:buNone/>
                </a:pPr>
                <a:r>
                  <a:rPr lang="en-AU" sz="1250" b="0" i="0" dirty="0">
                    <a:solidFill>
                      <a:srgbClr val="6B6B66"/>
                    </a:solidFill>
                    <a:latin typeface="Calibri"/>
                    <a:cs typeface="Calibri"/>
                  </a:rPr>
                  <a:t>Capital letter for the point (</a:t>
                </a:r>
                <a14:m xmlns:m="http://schemas.openxmlformats.org/officeDocument/2006/math">
                  <m:oMath>
                    <m:r>
                      <a:rPr lang="en-AU" sz="1250" b="0" i="1">
                        <a:solidFill>
                          <a:srgbClr val="6B6B66"/>
                        </a:solidFill>
                        <a:latin typeface="Cambria Math" panose="02040503050406030204" pitchFamily="18" charset="0"/>
                        <a:cs typeface="Cambria Math"/>
                      </a:rPr>
                      <m:t>𝑍</m:t>
                    </m:r>
                  </m:oMath>
                </a14:m>
                <a:r>
                  <a:rPr lang="en-AU" sz="1250" b="0" i="0" dirty="0">
                    <a:solidFill>
                      <a:srgbClr val="6B6B66"/>
                    </a:solidFill>
                    <a:latin typeface="Calibri"/>
                    <a:cs typeface="Calibri"/>
                  </a:rPr>
                  <a:t>), lower case for the number (</a:t>
                </a:r>
                <a14:m xmlns:m="http://schemas.openxmlformats.org/officeDocument/2006/math">
                  <m:oMath>
                    <m:r>
                      <a:rPr lang="en-AU" sz="1250" b="0" i="1">
                        <a:solidFill>
                          <a:srgbClr val="6B6B66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</m:oMath>
                </a14:m>
                <a:r>
                  <a:rPr lang="en-AU" sz="1250" b="0" i="0" dirty="0">
                    <a:solidFill>
                      <a:srgbClr val="6B6B66"/>
                    </a:solidFill>
                    <a:latin typeface="Calibri"/>
                    <a:cs typeface="Calibri"/>
                  </a:rPr>
                  <a:t>): “the point </a:t>
                </a:r>
                <a14:m xmlns:m="http://schemas.openxmlformats.org/officeDocument/2006/math">
                  <m:oMath>
                    <m:r>
                      <a:rPr lang="en-AU" sz="1250" b="0" i="1">
                        <a:solidFill>
                          <a:srgbClr val="6B6B66"/>
                        </a:solidFill>
                        <a:latin typeface="Cambria Math" panose="02040503050406030204" pitchFamily="18" charset="0"/>
                        <a:cs typeface="Cambria Math"/>
                      </a:rPr>
                      <m:t>𝑍</m:t>
                    </m:r>
                  </m:oMath>
                </a14:m>
                <a:r>
                  <a:rPr lang="en-AU" sz="1250" b="0" i="0" dirty="0">
                    <a:solidFill>
                      <a:srgbClr val="6B6B66"/>
                    </a:solidFill>
                    <a:latin typeface="Calibri"/>
                    <a:cs typeface="Calibri"/>
                  </a:rPr>
                  <a:t> represents </a:t>
                </a:r>
                <a14:m xmlns:m="http://schemas.openxmlformats.org/officeDocument/2006/math">
                  <m:oMath>
                    <m:r>
                      <a:rPr lang="en-AU" sz="1250" b="0" i="1">
                        <a:solidFill>
                          <a:srgbClr val="6B6B66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</m:oMath>
                </a14:m>
                <a:r>
                  <a:rPr lang="en-AU" sz="1250" b="0" i="0" dirty="0">
                    <a:solidFill>
                      <a:srgbClr val="6B6B66"/>
                    </a:solidFill>
                    <a:latin typeface="Calibri"/>
                    <a:cs typeface="Calibri"/>
                  </a:rPr>
                  <a:t>”.</a:t>
                </a:r>
                <a:endParaRPr lang="en-AU" sz="125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5422392" y="960120"/>
                <a:ext cx="3108960" cy="36576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5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Reading the plane</a:t>
                </a:r>
                <a:endParaRPr lang="en-AU" sz="15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Horizontal: the </a:t>
                </a:r>
                <a:r>
                  <a:rPr lang="en-AU" sz="14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real axis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labelled Re.</a:t>
                </a:r>
                <a:endParaRPr lang="en-AU" sz="14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Vertical: the </a:t>
                </a:r>
                <a:r>
                  <a:rPr lang="en-AU" sz="14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imaginary axis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labelled Im.</a:t>
                </a:r>
                <a:endParaRPr lang="en-AU" sz="14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4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 = x + iy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the point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Z(x,y)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:  across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Re(z)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up 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Im(z)</a:t>
                </a: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4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Real numbers lie on the real axis; purely imaginary numbers lie on the imaginary axis.</a:t>
                </a:r>
                <a:endParaRPr lang="en-AU" sz="14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4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Every complex number is exactly one point, and every point is exactly one complex number.</a:t>
                </a:r>
                <a:endParaRPr lang="en-AU" sz="1400" dirty="0"/>
              </a:p>
              <a:p>
                <a:pPr algn="l">
                  <a:spcBef>
                    <a:spcPts val="400"/>
                  </a:spcBef>
                  <a:spcAft>
                    <a:spcPts val="500"/>
                  </a:spcAft>
                  <a:buNone/>
                </a:pPr>
                <a:r>
                  <a:rPr lang="en-AU" sz="1250" b="0" i="0" dirty="0">
                    <a:solidFill>
                      <a:srgbClr val="6B6B66"/>
                    </a:solidFill>
                    <a:latin typeface="Calibri"/>
                    <a:cs typeface="Calibri"/>
                  </a:rPr>
                  <a:t>Capital letter for the point (</a:t>
                </a:r>
                <a:r>
                  <a:rPr lang="en-AU" sz="1250" b="0" i="0" dirty="0">
                    <a:solidFill>
                      <a:srgbClr val="6B6B66"/>
                    </a:solidFill>
                    <a:latin typeface="Cambria"/>
                    <a:cs typeface="Cambria"/>
                  </a:rPr>
                  <a:t>Z</a:t>
                </a:r>
                <a:r>
                  <a:rPr lang="en-AU" sz="1250" b="0" i="0" dirty="0">
                    <a:solidFill>
                      <a:srgbClr val="6B6B66"/>
                    </a:solidFill>
                    <a:latin typeface="Calibri"/>
                    <a:cs typeface="Calibri"/>
                  </a:rPr>
                  <a:t>), lower case for the number (</a:t>
                </a:r>
                <a:r>
                  <a:rPr lang="en-AU" sz="1250" b="0" i="0" dirty="0">
                    <a:solidFill>
                      <a:srgbClr val="6B6B66"/>
                    </a:solidFill>
                    <a:latin typeface="Cambria"/>
                    <a:cs typeface="Cambria"/>
                  </a:rPr>
                  <a:t>z</a:t>
                </a:r>
                <a:r>
                  <a:rPr lang="en-AU" sz="1250" b="0" i="0" dirty="0">
                    <a:solidFill>
                      <a:srgbClr val="6B6B66"/>
                    </a:solidFill>
                    <a:latin typeface="Calibri"/>
                    <a:cs typeface="Calibri"/>
                  </a:rPr>
                  <a:t>): “the point </a:t>
                </a:r>
                <a:r>
                  <a:rPr lang="en-AU" sz="1250" b="0" i="0" dirty="0">
                    <a:solidFill>
                      <a:srgbClr val="6B6B66"/>
                    </a:solidFill>
                    <a:latin typeface="Cambria"/>
                    <a:cs typeface="Cambria"/>
                  </a:rPr>
                  <a:t>Z</a:t>
                </a:r>
                <a:r>
                  <a:rPr lang="en-AU" sz="1250" b="0" i="0" dirty="0">
                    <a:solidFill>
                      <a:srgbClr val="6B6B66"/>
                    </a:solidFill>
                    <a:latin typeface="Calibri"/>
                    <a:cs typeface="Calibri"/>
                  </a:rPr>
                  <a:t> represents </a:t>
                </a:r>
                <a:r>
                  <a:rPr lang="en-AU" sz="1250" b="0" i="0" dirty="0">
                    <a:solidFill>
                      <a:srgbClr val="6B6B66"/>
                    </a:solidFill>
                    <a:latin typeface="Cambria"/>
                    <a:cs typeface="Cambria"/>
                  </a:rPr>
                  <a:t>z</a:t>
                </a:r>
                <a:r>
                  <a:rPr lang="en-AU" sz="1250" b="0" i="0" dirty="0">
                    <a:solidFill>
                      <a:srgbClr val="6B6B66"/>
                    </a:solidFill>
                    <a:latin typeface="Calibri"/>
                    <a:cs typeface="Calibri"/>
                  </a:rPr>
                  <a:t>”.</a:t>
                </a:r>
                <a:endParaRPr lang="en-AU" sz="1250" dirty="0"/>
              </a:p>
            </p:txBody>
          </p:sp>
        </mc:Fallback>
      </mc:AlternateContent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Check  ·  Reading the plane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CHECK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4  The Argand diagram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5</a:t>
            </a:r>
            <a:endParaRPr lang="en-AU" sz="9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57200" y="868680"/>
                <a:ext cx="2679191" cy="82981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Write the point for 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3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5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</m:oMath>
                </a14:m>
                <a:endParaRPr lang="en-AU" sz="1500" dirty="0"/>
              </a:p>
            </p:txBody>
          </p:sp>
        </mc:Choice>
        <mc:Fallback>
          <p:sp>
            <p:nvSpPr>
              <p:cNvPr id="8" name="TextBox 7"/>
              <p:cNvSpPr txBox="1"/>
              <p:nvPr/>
            </p:nvSpPr>
            <p:spPr>
              <a:xfrm>
                <a:off x="457200" y="868680"/>
                <a:ext cx="2679191" cy="82981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Write the point for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− 3 + 5i</a:t>
                </a:r>
                <a:endParaRPr lang="en-AU" sz="1500" dirty="0"/>
              </a:p>
            </p:txBody>
          </p:sp>
        </mc:Fallback>
      </mc:AlternateContent>
      <p:pic>
        <p:nvPicPr>
          <p:cNvPr id="9" name="Picture 8" descr="grid_1.35x0.99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120" y="822960"/>
            <a:ext cx="1234440" cy="90297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457200" y="1863090"/>
                <a:ext cx="2679191" cy="82981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Write the point for 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</m:oMath>
                </a14:m>
                <a:endParaRPr lang="en-AU" sz="15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457200" y="1863090"/>
                <a:ext cx="2679191" cy="82981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Write the point for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2i</a:t>
                </a:r>
                <a:endParaRPr lang="en-AU" sz="1500" dirty="0"/>
              </a:p>
            </p:txBody>
          </p:sp>
        </mc:Fallback>
      </mc:AlternateContent>
      <p:pic>
        <p:nvPicPr>
          <p:cNvPr id="11" name="Picture 10" descr="grid_1.35x0.99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120" y="1817370"/>
            <a:ext cx="1234440" cy="90297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457200" y="2857500"/>
                <a:ext cx="2679191" cy="82981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(c)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Write the point for 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7</m:t>
                    </m:r>
                  </m:oMath>
                </a14:m>
                <a:endParaRPr lang="en-AU" sz="1500" dirty="0"/>
              </a:p>
            </p:txBody>
          </p:sp>
        </mc:Choice>
        <mc:Fallback>
          <p:sp>
            <p:nvSpPr>
              <p:cNvPr id="12" name="TextBox 11"/>
              <p:cNvSpPr txBox="1"/>
              <p:nvPr/>
            </p:nvSpPr>
            <p:spPr>
              <a:xfrm>
                <a:off x="457200" y="2857500"/>
                <a:ext cx="2679191" cy="82981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(c)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Write the point for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7</a:t>
                </a:r>
                <a:endParaRPr lang="en-AU" sz="1500" dirty="0"/>
              </a:p>
            </p:txBody>
          </p:sp>
        </mc:Fallback>
      </mc:AlternateContent>
      <p:pic>
        <p:nvPicPr>
          <p:cNvPr id="13" name="Picture 12" descr="grid_1.35x0.99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120" y="2811780"/>
            <a:ext cx="1234440" cy="90297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/>
              <p:cNvSpPr txBox="1"/>
              <p:nvPr/>
            </p:nvSpPr>
            <p:spPr>
              <a:xfrm>
                <a:off x="457200" y="3851910"/>
                <a:ext cx="2679191" cy="82981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(d)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Write the point for  </a:t>
                </a:r>
                <a14:m xmlns:m="http://schemas.openxmlformats.org/officeDocument/2006/math">
                  <m:oMath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𝑖</m:t>
                        </m:r>
                      </m:e>
                    </m:d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 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</m:oMath>
                </a14:m>
                <a:endParaRPr lang="en-AU" sz="1500" dirty="0"/>
              </a:p>
            </p:txBody>
          </p:sp>
        </mc:Choice>
        <mc:Fallback>
          <p:sp>
            <p:nvSpPr>
              <p:cNvPr id="14" name="TextBox 13"/>
              <p:cNvSpPr txBox="1"/>
              <p:nvPr/>
            </p:nvSpPr>
            <p:spPr>
              <a:xfrm>
                <a:off x="457200" y="3851910"/>
                <a:ext cx="2679191" cy="82981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(d)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Write the point for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(2 + i) i</a:t>
                </a:r>
                <a:endParaRPr lang="en-AU" sz="1500" dirty="0"/>
              </a:p>
            </p:txBody>
          </p:sp>
        </mc:Fallback>
      </mc:AlternateContent>
      <p:pic>
        <p:nvPicPr>
          <p:cNvPr id="15" name="Picture 14" descr="grid_1.35x0.99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120" y="3806190"/>
            <a:ext cx="1234440" cy="90297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/>
              <p:cNvSpPr txBox="1"/>
              <p:nvPr/>
            </p:nvSpPr>
            <p:spPr>
              <a:xfrm>
                <a:off x="4663440" y="868680"/>
                <a:ext cx="2679191" cy="82981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(e)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Write the number for  </a:t>
                </a:r>
                <a14:m xmlns:m="http://schemas.openxmlformats.org/officeDocument/2006/math">
                  <m:oMath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−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3</m:t>
                        </m:r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,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0</m:t>
                        </m:r>
                      </m:e>
                    </m:d>
                  </m:oMath>
                </a14:m>
                <a:endParaRPr lang="en-AU" sz="1500" dirty="0"/>
              </a:p>
            </p:txBody>
          </p:sp>
        </mc:Choice>
        <mc:Fallback>
          <p:sp>
            <p:nvSpPr>
              <p:cNvPr id="16" name="TextBox 15"/>
              <p:cNvSpPr txBox="1"/>
              <p:nvPr/>
            </p:nvSpPr>
            <p:spPr>
              <a:xfrm>
                <a:off x="4663440" y="868680"/>
                <a:ext cx="2679191" cy="82981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(e)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Write the number for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(− 3,0)</a:t>
                </a:r>
                <a:endParaRPr lang="en-AU" sz="1500" dirty="0"/>
              </a:p>
            </p:txBody>
          </p:sp>
        </mc:Fallback>
      </mc:AlternateContent>
      <p:pic>
        <p:nvPicPr>
          <p:cNvPr id="17" name="Picture 16" descr="grid_1.35x0.99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2360" y="822960"/>
            <a:ext cx="1234440" cy="90297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/>
              <p:cNvSpPr txBox="1"/>
              <p:nvPr/>
            </p:nvSpPr>
            <p:spPr>
              <a:xfrm>
                <a:off x="4663440" y="1863090"/>
                <a:ext cx="2679191" cy="82981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(f)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Write the number for  </a:t>
                </a:r>
                <a14:m xmlns:m="http://schemas.openxmlformats.org/officeDocument/2006/math">
                  <m:oMath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0</m:t>
                        </m:r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,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3</m:t>
                        </m:r>
                      </m:e>
                    </m:d>
                  </m:oMath>
                </a14:m>
                <a:endParaRPr lang="en-AU" sz="1500" dirty="0"/>
              </a:p>
            </p:txBody>
          </p:sp>
        </mc:Choice>
        <mc:Fallback>
          <p:sp>
            <p:nvSpPr>
              <p:cNvPr id="18" name="TextBox 17"/>
              <p:cNvSpPr txBox="1"/>
              <p:nvPr/>
            </p:nvSpPr>
            <p:spPr>
              <a:xfrm>
                <a:off x="4663440" y="1863090"/>
                <a:ext cx="2679191" cy="82981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(f)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Write the number for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(0,3)</a:t>
                </a:r>
                <a:endParaRPr lang="en-AU" sz="1500" dirty="0"/>
              </a:p>
            </p:txBody>
          </p:sp>
        </mc:Fallback>
      </mc:AlternateContent>
      <p:pic>
        <p:nvPicPr>
          <p:cNvPr id="19" name="Picture 18" descr="grid_1.35x0.99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2360" y="1817370"/>
            <a:ext cx="1234440" cy="90297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/>
              <p:cNvSpPr txBox="1"/>
              <p:nvPr/>
            </p:nvSpPr>
            <p:spPr>
              <a:xfrm>
                <a:off x="4663440" y="2857500"/>
                <a:ext cx="2679191" cy="82981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(g)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Write the number for  </a:t>
                </a:r>
                <a14:m xmlns:m="http://schemas.openxmlformats.org/officeDocument/2006/math">
                  <m:oMath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7</m:t>
                        </m:r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−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5</m:t>
                        </m:r>
                      </m:e>
                    </m:d>
                  </m:oMath>
                </a14:m>
                <a:endParaRPr lang="en-AU" sz="1500" dirty="0"/>
              </a:p>
            </p:txBody>
          </p:sp>
        </mc:Choice>
        <mc:Fallback>
          <p:sp>
            <p:nvSpPr>
              <p:cNvPr id="20" name="TextBox 19"/>
              <p:cNvSpPr txBox="1"/>
              <p:nvPr/>
            </p:nvSpPr>
            <p:spPr>
              <a:xfrm>
                <a:off x="4663440" y="2857500"/>
                <a:ext cx="2679191" cy="82981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(g)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Write the number for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(7, − 5)</a:t>
                </a:r>
                <a:endParaRPr lang="en-AU" sz="1500" dirty="0"/>
              </a:p>
            </p:txBody>
          </p:sp>
        </mc:Fallback>
      </mc:AlternateContent>
      <p:pic>
        <p:nvPicPr>
          <p:cNvPr id="21" name="Picture 20" descr="grid_1.35x0.99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2360" y="2811780"/>
            <a:ext cx="1234440" cy="90297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/>
              <p:cNvSpPr txBox="1"/>
              <p:nvPr/>
            </p:nvSpPr>
            <p:spPr>
              <a:xfrm>
                <a:off x="4663440" y="3851910"/>
                <a:ext cx="2679191" cy="82981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(h)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Write the number for  </a:t>
                </a:r>
                <a14:m xmlns:m="http://schemas.openxmlformats.org/officeDocument/2006/math">
                  <m:oMath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𝑎</m:t>
                        </m:r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,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𝑏</m:t>
                        </m:r>
                      </m:e>
                    </m:d>
                  </m:oMath>
                </a14:m>
                <a:endParaRPr lang="en-AU" sz="1500" dirty="0"/>
              </a:p>
            </p:txBody>
          </p:sp>
        </mc:Choice>
        <mc:Fallback>
          <p:sp>
            <p:nvSpPr>
              <p:cNvPr id="22" name="TextBox 21"/>
              <p:cNvSpPr txBox="1"/>
              <p:nvPr/>
            </p:nvSpPr>
            <p:spPr>
              <a:xfrm>
                <a:off x="4663440" y="3851910"/>
                <a:ext cx="2679191" cy="82981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(h)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Write the number for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(a,b)</a:t>
                </a:r>
                <a:endParaRPr lang="en-AU" sz="1500" dirty="0"/>
              </a:p>
            </p:txBody>
          </p:sp>
        </mc:Fallback>
      </mc:AlternateContent>
      <p:pic>
        <p:nvPicPr>
          <p:cNvPr id="23" name="Picture 22" descr="grid_1.35x0.99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2360" y="3806190"/>
            <a:ext cx="1234440" cy="90297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Example 1  ·  The complex plane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EXAMPLE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4  The Argand diagram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6</a:t>
            </a:r>
            <a:endParaRPr lang="en-AU" sz="9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8229600" cy="41148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Let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3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4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Plot  </a:t>
                </a: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  </a:t>
                </a: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bar>
                      <m:barPr>
                        <m:pos m:val="top"/>
                      </m:barPr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e>
                    </m:ba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  </a:t>
                </a: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(c)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  </a:t>
                </a: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(d)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  Describe each transformation of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Choice>
        <mc:Fallback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8229600" cy="41148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Let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 = 3 + 4i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Plot  </a:t>
                </a: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  </a:t>
                </a: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z̅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  </a:t>
                </a: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(c)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− z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  </a:t>
                </a: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(d)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iz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  Describe each transformation of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Fallback>
      </mc:AlternateContent>
      <p:pic>
        <p:nvPicPr>
          <p:cNvPr id="9" name="Picture 8" descr="grid_4.20x3.72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07592"/>
            <a:ext cx="3840480" cy="3401568"/>
          </a:xfrm>
          <a:prstGeom prst="rect">
            <a:avLst/>
          </a:prstGeom>
        </p:spPr>
      </p:pic>
      <p:pic>
        <p:nvPicPr>
          <p:cNvPr id="10" name="Picture 9" descr="grid_4.65x3.72___ox__12__oy__10__unit__2_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4840" y="1307592"/>
            <a:ext cx="4251959" cy="340156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Example 2  ·  Powers of i on the plane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EXAMPLE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4  The Argand diagram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7</a:t>
            </a:r>
            <a:endParaRPr lang="en-AU" sz="9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8229600" cy="73152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Let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3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The points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𝐴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𝐵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𝐶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𝐷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represent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</a:t>
                </a:r>
                <a14:m xmlns:m="http://schemas.openxmlformats.org/officeDocument/2006/math">
                  <m:oMath>
                    <m:sSup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𝑖</m:t>
                        </m:r>
                      </m:e>
                      <m:sup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14:m xmlns:m="http://schemas.openxmlformats.org/officeDocument/2006/math">
                  <m:oMath>
                    <m:sSup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𝑖</m:t>
                        </m:r>
                      </m:e>
                      <m:sup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3</m:t>
                        </m:r>
                      </m:sup>
                    </m:sSup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  </a:t>
                </a: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Plot them.   </a:t>
                </a: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What type of quadrilateral is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𝐴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𝐵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𝐶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𝐷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?   </a:t>
                </a: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(c)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What does multiplying by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appear to do?</a:t>
                </a:r>
                <a:endParaRPr lang="en-AU" sz="1600" dirty="0"/>
              </a:p>
            </p:txBody>
          </p:sp>
        </mc:Choice>
        <mc:Fallback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8229600" cy="73152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Let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 = 1 + 3i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The points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B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C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D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represent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iz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i²z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i³z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  </a:t>
                </a: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Plot them.   </a:t>
                </a: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What type of quadrilateral is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ABCD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?   </a:t>
                </a: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(c)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What does multiplying by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i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appear to do?</a:t>
                </a:r>
                <a:endParaRPr lang="en-AU" sz="1600" dirty="0"/>
              </a:p>
            </p:txBody>
          </p:sp>
        </mc:Fallback>
      </mc:AlternateContent>
      <p:pic>
        <p:nvPicPr>
          <p:cNvPr id="9" name="Picture 8" descr="grid_4.20x3.37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627632"/>
            <a:ext cx="3840480" cy="3081528"/>
          </a:xfrm>
          <a:prstGeom prst="rect">
            <a:avLst/>
          </a:prstGeom>
        </p:spPr>
      </p:pic>
      <p:pic>
        <p:nvPicPr>
          <p:cNvPr id="10" name="Picture 9" descr="grid_4.65x3.37___ox__12__oy__9__unit__2_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4840" y="1627632"/>
            <a:ext cx="4251959" cy="308152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Example 3  ·  Why multiplying by i is a rotation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EXAMPLE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4  The Argand diagram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8</a:t>
            </a:r>
            <a:endParaRPr lang="en-AU" sz="9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57200" y="804672"/>
                <a:ext cx="8229600" cy="36576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The numbers </a:t>
                </a:r>
                <a14:m xmlns:m="http://schemas.openxmlformats.org/officeDocument/2006/math">
                  <m:oMath>
                    <m:r>
                      <a:rPr lang="en-AU" sz="1500" b="1" i="1">
                        <a:solidFill>
                          <a:srgbClr val="1F2A44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  <m:r>
                      <m:rPr>
                        <m:sty m:val="p"/>
                      </m:rPr>
                      <a:rPr lang="en-AU" sz="1500" b="1" i="0">
                        <a:solidFill>
                          <a:srgbClr val="1F2A44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500" b="1" i="1">
                        <a:solidFill>
                          <a:srgbClr val="1F2A44"/>
                        </a:solidFill>
                        <a:latin typeface="Cambria Math" panose="02040503050406030204" pitchFamily="18" charset="0"/>
                        <a:cs typeface="Cambria Math"/>
                      </a:rPr>
                      <m:t>𝑎</m:t>
                    </m:r>
                    <m:r>
                      <m:rPr>
                        <m:sty m:val="p"/>
                      </m:rPr>
                      <a:rPr lang="en-AU" sz="1500" b="1" i="0">
                        <a:solidFill>
                          <a:srgbClr val="1F2A44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500" b="1" i="1">
                        <a:solidFill>
                          <a:srgbClr val="1F2A44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  <m:r>
                      <a:rPr lang="en-AU" sz="1500" b="1" i="1">
                        <a:solidFill>
                          <a:srgbClr val="1F2A44"/>
                        </a:solidFill>
                        <a:latin typeface="Cambria Math" panose="02040503050406030204" pitchFamily="18" charset="0"/>
                        <a:cs typeface="Cambria Math"/>
                      </a:rPr>
                      <m:t>𝑏</m:t>
                    </m:r>
                  </m:oMath>
                </a14:m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 and </a:t>
                </a:r>
                <a14:m xmlns:m="http://schemas.openxmlformats.org/officeDocument/2006/math">
                  <m:oMath>
                    <m:r>
                      <a:rPr lang="en-AU" sz="1500" b="1" i="1">
                        <a:solidFill>
                          <a:srgbClr val="1F2A44"/>
                        </a:solidFill>
                        <a:latin typeface="Cambria Math" panose="02040503050406030204" pitchFamily="18" charset="0"/>
                        <a:cs typeface="Cambria Math"/>
                      </a:rPr>
                      <m:t>𝑤</m:t>
                    </m:r>
                    <m:r>
                      <m:rPr>
                        <m:sty m:val="p"/>
                      </m:rPr>
                      <a:rPr lang="en-AU" sz="1500" b="1" i="0">
                        <a:solidFill>
                          <a:srgbClr val="1F2A44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500" b="1" i="1">
                        <a:solidFill>
                          <a:srgbClr val="1F2A44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  <m:r>
                      <a:rPr lang="en-AU" sz="1500" b="1" i="1">
                        <a:solidFill>
                          <a:srgbClr val="1F2A44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</m:oMath>
                </a14:m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 (</a:t>
                </a:r>
                <a14:m xmlns:m="http://schemas.openxmlformats.org/officeDocument/2006/math">
                  <m:oMath>
                    <m:r>
                      <a:rPr lang="en-AU" sz="1500" b="1" i="1">
                        <a:solidFill>
                          <a:srgbClr val="1F2A44"/>
                        </a:solidFill>
                        <a:latin typeface="Cambria Math" panose="02040503050406030204" pitchFamily="18" charset="0"/>
                        <a:cs typeface="Cambria Math"/>
                      </a:rPr>
                      <m:t>𝑎</m:t>
                    </m:r>
                    <m:r>
                      <m:rPr>
                        <m:sty m:val="p"/>
                      </m:rPr>
                      <a:rPr lang="en-AU" sz="1500" b="1" i="0">
                        <a:solidFill>
                          <a:srgbClr val="1F2A44"/>
                        </a:solidFill>
                        <a:latin typeface="Cambria Math" panose="02040503050406030204" pitchFamily="18" charset="0"/>
                        <a:cs typeface="Cambria Math"/>
                      </a:rPr>
                      <m:t>,</m:t>
                    </m:r>
                    <m:r>
                      <a:rPr lang="en-AU" sz="1500" b="1" i="1">
                        <a:solidFill>
                          <a:srgbClr val="1F2A44"/>
                        </a:solidFill>
                        <a:latin typeface="Cambria Math" panose="02040503050406030204" pitchFamily="18" charset="0"/>
                        <a:cs typeface="Cambria Math"/>
                      </a:rPr>
                      <m:t>𝑏</m:t>
                    </m:r>
                    <m:r>
                      <m:rPr>
                        <m:sty m:val="p"/>
                      </m:rPr>
                      <a:rPr lang="en-AU" sz="1500" b="1" i="0">
                        <a:solidFill>
                          <a:srgbClr val="1F2A44"/>
                        </a:solidFill>
                        <a:latin typeface="Cambria Math" panose="02040503050406030204" pitchFamily="18" charset="0"/>
                        <a:cs typeface="Cambria Math"/>
                      </a:rPr>
                      <m:t>≠</m:t>
                    </m:r>
                    <m:r>
                      <a:rPr lang="en-AU" sz="1500" b="1" i="1">
                        <a:solidFill>
                          <a:srgbClr val="1F2A44"/>
                        </a:solidFill>
                        <a:latin typeface="Cambria Math" panose="02040503050406030204" pitchFamily="18" charset="0"/>
                        <a:cs typeface="Cambria Math"/>
                      </a:rPr>
                      <m:t>0</m:t>
                    </m:r>
                  </m:oMath>
                </a14:m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) are plotted at </a:t>
                </a:r>
                <a14:m xmlns:m="http://schemas.openxmlformats.org/officeDocument/2006/math">
                  <m:oMath>
                    <m:r>
                      <a:rPr lang="en-AU" sz="1500" b="1" i="1">
                        <a:solidFill>
                          <a:srgbClr val="1F2A44"/>
                        </a:solidFill>
                        <a:latin typeface="Cambria Math" panose="02040503050406030204" pitchFamily="18" charset="0"/>
                        <a:cs typeface="Cambria Math"/>
                      </a:rPr>
                      <m:t>𝐴</m:t>
                    </m:r>
                  </m:oMath>
                </a14:m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 and </a:t>
                </a:r>
                <a14:m xmlns:m="http://schemas.openxmlformats.org/officeDocument/2006/math">
                  <m:oMath>
                    <m:r>
                      <a:rPr lang="en-AU" sz="1500" b="1" i="1">
                        <a:solidFill>
                          <a:srgbClr val="1F2A44"/>
                        </a:solidFill>
                        <a:latin typeface="Cambria Math" panose="02040503050406030204" pitchFamily="18" charset="0"/>
                        <a:cs typeface="Cambria Math"/>
                      </a:rPr>
                      <m:t>𝐵</m:t>
                    </m:r>
                  </m:oMath>
                </a14:m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Choice>
        <mc:Fallback>
          <p:sp>
            <p:nvSpPr>
              <p:cNvPr id="8" name="TextBox 7"/>
              <p:cNvSpPr txBox="1"/>
              <p:nvPr/>
            </p:nvSpPr>
            <p:spPr>
              <a:xfrm>
                <a:off x="457200" y="804672"/>
                <a:ext cx="8229600" cy="36576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The numbers </a:t>
                </a:r>
                <a:r>
                  <a:rPr lang="en-AU" sz="1500" b="1" i="0" dirty="0">
                    <a:solidFill>
                      <a:srgbClr val="1F2A44"/>
                    </a:solidFill>
                    <a:latin typeface="Cambria"/>
                    <a:cs typeface="Cambria"/>
                  </a:rPr>
                  <a:t>z = a + ib</a:t>
                </a: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 and </a:t>
                </a:r>
                <a:r>
                  <a:rPr lang="en-AU" sz="1500" b="1" i="0" dirty="0">
                    <a:solidFill>
                      <a:srgbClr val="1F2A44"/>
                    </a:solidFill>
                    <a:latin typeface="Cambria"/>
                    <a:cs typeface="Cambria"/>
                  </a:rPr>
                  <a:t>w = iz</a:t>
                </a: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 (</a:t>
                </a:r>
                <a:r>
                  <a:rPr lang="en-AU" sz="1500" b="1" i="0" dirty="0">
                    <a:solidFill>
                      <a:srgbClr val="1F2A44"/>
                    </a:solidFill>
                    <a:latin typeface="Cambria"/>
                    <a:cs typeface="Cambria"/>
                  </a:rPr>
                  <a:t>a,b ≠ 0</a:t>
                </a: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) are plotted at </a:t>
                </a:r>
                <a:r>
                  <a:rPr lang="en-AU" sz="1500" b="1" i="0" dirty="0">
                    <a:solidFill>
                      <a:srgbClr val="1F2A44"/>
                    </a:solidFill>
                    <a:latin typeface="Cambria"/>
                    <a:cs typeface="Cambria"/>
                  </a:rPr>
                  <a:t>A</a:t>
                </a: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 and </a:t>
                </a:r>
                <a:r>
                  <a:rPr lang="en-AU" sz="1500" b="1" i="0" dirty="0">
                    <a:solidFill>
                      <a:srgbClr val="1F2A44"/>
                    </a:solidFill>
                    <a:latin typeface="Cambria"/>
                    <a:cs typeface="Cambria"/>
                  </a:rPr>
                  <a:t>B</a:t>
                </a: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457200" y="1216152"/>
                <a:ext cx="4046220" cy="5486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By considering gradients, show that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𝑂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𝐴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⊥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𝑂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𝐵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Choice>
        <mc:Fallback>
          <p:sp>
            <p:nvSpPr>
              <p:cNvPr id="9" name="TextBox 8"/>
              <p:cNvSpPr txBox="1"/>
              <p:nvPr/>
            </p:nvSpPr>
            <p:spPr>
              <a:xfrm>
                <a:off x="457200" y="1216152"/>
                <a:ext cx="4046220" cy="5486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By considering gradients, show that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OA⊥ OB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Fallback>
      </mc:AlternateContent>
      <p:pic>
        <p:nvPicPr>
          <p:cNvPr id="10" name="Picture 9" descr="grid_4.42x3.17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810512"/>
            <a:ext cx="4046220" cy="289864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4640580" y="1216152"/>
                <a:ext cx="4046220" cy="5486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Use the distance formula to show that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𝑂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𝐴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𝑂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𝐵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What type of triangle is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△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𝑂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𝐴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𝐵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?</a:t>
                </a:r>
                <a:endParaRPr lang="en-AU" sz="1500" dirty="0"/>
              </a:p>
            </p:txBody>
          </p:sp>
        </mc:Choice>
        <mc:Fallback>
          <p:sp>
            <p:nvSpPr>
              <p:cNvPr id="11" name="TextBox 10"/>
              <p:cNvSpPr txBox="1"/>
              <p:nvPr/>
            </p:nvSpPr>
            <p:spPr>
              <a:xfrm>
                <a:off x="4640580" y="1216152"/>
                <a:ext cx="4046220" cy="5486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Use the distance formula to show that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OA = OB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What type of triangle is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△ OAB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?</a:t>
                </a:r>
                <a:endParaRPr lang="en-AU" sz="1500" dirty="0"/>
              </a:p>
            </p:txBody>
          </p:sp>
        </mc:Fallback>
      </mc:AlternateContent>
      <p:pic>
        <p:nvPicPr>
          <p:cNvPr id="12" name="Picture 11" descr="grid_4.42x3.17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0580" y="1810512"/>
            <a:ext cx="4046220" cy="289864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Example 4  ·  Lines and regions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EXAMPLE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4  The Argand diagram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9</a:t>
            </a:r>
            <a:endParaRPr lang="en-AU" sz="9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57200" y="804672"/>
                <a:ext cx="4046220" cy="41148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Sketch 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R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e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e>
                    </m:d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5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and 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I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m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e>
                    </m:d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Choice>
        <mc:Fallback>
          <p:sp>
            <p:nvSpPr>
              <p:cNvPr id="8" name="TextBox 7"/>
              <p:cNvSpPr txBox="1"/>
              <p:nvPr/>
            </p:nvSpPr>
            <p:spPr>
              <a:xfrm>
                <a:off x="457200" y="804672"/>
                <a:ext cx="4046220" cy="41148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Sketch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Re(z) = 5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and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Im(z) = − 2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Fallback>
      </mc:AlternateContent>
      <p:pic>
        <p:nvPicPr>
          <p:cNvPr id="9" name="Picture 8" descr="grid_4.42x3.77___ox__12__oy__10__unit__2_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261872"/>
            <a:ext cx="4046220" cy="344728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4640580" y="804672"/>
                <a:ext cx="4046220" cy="41148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Shade the region where 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I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m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e>
                    </m:d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&lt;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and 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R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e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e>
                    </m:d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≥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4640580" y="804672"/>
                <a:ext cx="4046220" cy="41148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Shade the region where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Im(z)&lt;1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and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Re(z) ≥ − 2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Fallback>
      </mc:AlternateContent>
      <p:pic>
        <p:nvPicPr>
          <p:cNvPr id="11" name="Picture 10" descr="grid_4.42x3.77___ox__12__oy__10__unit__2_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0580" y="1261872"/>
            <a:ext cx="4046220" cy="344728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Loci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DEFINITION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4  The Argand diagram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10</a:t>
            </a:r>
            <a:endParaRPr lang="en-AU" sz="900" dirty="0"/>
          </a:p>
        </p:txBody>
      </p:sp>
      <p:sp>
        <p:nvSpPr>
          <p:cNvPr id="8" name="Rounded Rectangle 7"/>
          <p:cNvSpPr/>
          <p:nvPr/>
        </p:nvSpPr>
        <p:spPr>
          <a:xfrm>
            <a:off x="457200" y="841248"/>
            <a:ext cx="8229600" cy="1188720"/>
          </a:xfrm>
          <a:prstGeom prst="roundRect">
            <a:avLst>
              <a:gd name="adj" fmla="val 4615"/>
            </a:avLst>
          </a:prstGeom>
          <a:solidFill>
            <a:srgbClr val="EEF1F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621792" y="932688"/>
            <a:ext cx="7900416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800" b="1" i="0" dirty="0">
                <a:solidFill>
                  <a:srgbClr val="1F2A44"/>
                </a:solidFill>
                <a:latin typeface="Calibri"/>
                <a:cs typeface="Calibri"/>
              </a:rPr>
              <a:t>Finding a locus</a:t>
            </a:r>
            <a:endParaRPr lang="en-AU" sz="18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621792" y="1280160"/>
                <a:ext cx="7900416" cy="73152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A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locus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the set of all points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satisfying a condition — your note: "a path, the allowed set of points".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Method: let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𝑥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𝑦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simplify to a Cartesian equation, then recognise and sketch the curve.</a:t>
                </a:r>
                <a:endParaRPr lang="en-AU" sz="15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621792" y="1280160"/>
                <a:ext cx="7900416" cy="73152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A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locus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the set of all points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satisfying a condition — your note: "a path, the allowed set of points".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Method: let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 = x + iy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simplify to a Cartesian equation, then recognise and sketch the curve.</a:t>
                </a:r>
                <a:endParaRPr lang="en-AU" sz="1500" dirty="0"/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457200" y="2139696"/>
            <a:ext cx="3657600" cy="2560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300" b="1" i="0" dirty="0">
                <a:solidFill>
                  <a:srgbClr val="A8661A"/>
                </a:solidFill>
                <a:latin typeface="Calibri"/>
                <a:cs typeface="Calibri"/>
              </a:rPr>
              <a:t>Example 5</a:t>
            </a:r>
            <a:endParaRPr lang="en-AU" sz="13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457200" y="2432304"/>
                <a:ext cx="8229600" cy="36576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Given that 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  <m:bar>
                      <m:barPr>
                        <m:pos m:val="top"/>
                      </m:bar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e>
                    </m:ba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4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 find the locus of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sketch it.</a:t>
                </a:r>
                <a:endParaRPr lang="en-AU" sz="1500" dirty="0"/>
              </a:p>
            </p:txBody>
          </p:sp>
        </mc:Choice>
        <mc:Fallback>
          <p:sp>
            <p:nvSpPr>
              <p:cNvPr id="12" name="TextBox 11"/>
              <p:cNvSpPr txBox="1"/>
              <p:nvPr/>
            </p:nvSpPr>
            <p:spPr>
              <a:xfrm>
                <a:off x="457200" y="2432304"/>
                <a:ext cx="8229600" cy="36576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Given that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zz̅ = 4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 find the locus of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sketch it.</a:t>
                </a:r>
                <a:endParaRPr lang="en-AU" sz="1500" dirty="0"/>
              </a:p>
            </p:txBody>
          </p:sp>
        </mc:Fallback>
      </mc:AlternateContent>
      <p:pic>
        <p:nvPicPr>
          <p:cNvPr id="13" name="Picture 12" descr="grid_4.60x2.04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843784"/>
            <a:ext cx="4206240" cy="1865376"/>
          </a:xfrm>
          <a:prstGeom prst="rect">
            <a:avLst/>
          </a:prstGeom>
        </p:spPr>
      </p:pic>
      <p:pic>
        <p:nvPicPr>
          <p:cNvPr id="14" name="Picture 13" descr="grid_4.25x2.04___ox__11__oy__5__unit__2_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0600" y="2843784"/>
            <a:ext cx="3886200" cy="186537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Example 6  ·  A locus with fractions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EXAMPLE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4  The Argand diagram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11</a:t>
            </a:r>
            <a:endParaRPr lang="en-AU" sz="9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8229600" cy="59436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Given that  </a:t>
                </a:r>
                <a14:m xmlns:m="http://schemas.openxmlformats.org/officeDocument/2006/math">
                  <m:oMath>
                    <m:f>
                      <m:fPr>
                        <m:type m:val="bar"/>
                      </m:fPr>
                      <m:num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num>
                      <m:den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den>
                    </m:f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f>
                      <m:fPr>
                        <m:type m:val="bar"/>
                      </m:fPr>
                      <m:num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num>
                      <m:den>
                        <m:bar>
                          <m:barPr>
                            <m:pos m:val="top"/>
                          </m:barPr>
                          <m:e>
                            <m:r>
                              <a:rPr lang="en-AU" sz="16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𝑧</m:t>
                            </m:r>
                          </m:e>
                        </m:bar>
                      </m:den>
                    </m:f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 find the locus of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sketch it.</a:t>
                </a:r>
                <a:endParaRPr lang="en-AU" sz="1600" dirty="0"/>
              </a:p>
            </p:txBody>
          </p:sp>
        </mc:Choice>
        <mc:Fallback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8229600" cy="59436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Given that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1/z + 1/z̅ = 1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 find the locus of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sketch it.</a:t>
                </a:r>
                <a:endParaRPr lang="en-AU" sz="1600" dirty="0"/>
              </a:p>
            </p:txBody>
          </p:sp>
        </mc:Fallback>
      </mc:AlternateContent>
      <p:pic>
        <p:nvPicPr>
          <p:cNvPr id="9" name="Picture 8" descr="grid_4.60x3.52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490472"/>
            <a:ext cx="4206240" cy="3218688"/>
          </a:xfrm>
          <a:prstGeom prst="rect">
            <a:avLst/>
          </a:prstGeom>
        </p:spPr>
      </p:pic>
      <p:pic>
        <p:nvPicPr>
          <p:cNvPr id="10" name="Picture 9" descr="grid_4.25x3.52___ox__11__oy__9__unit__2_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0600" y="1490472"/>
            <a:ext cx="3886200" cy="3218688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Example 7  ·  Show that it is a circle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EXAMPLE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4  The Argand diagram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12</a:t>
            </a:r>
            <a:endParaRPr lang="en-AU" sz="9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8229600" cy="4572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Show that   </a:t>
                </a:r>
                <a14:m xmlns:m="http://schemas.openxmlformats.org/officeDocument/2006/math">
                  <m:oMath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  <m:r>
                          <m:rPr>
                            <m:sty m:val="p"/>
                          </m:rPr>
                          <a:rPr lang="en-AU" sz="16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−</m:t>
                        </m:r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e>
                    </m:d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bar>
                          <m:barPr>
                            <m:pos m:val="top"/>
                          </m:barPr>
                          <m:e>
                            <m:r>
                              <a:rPr lang="en-AU" sz="16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𝑧</m:t>
                            </m:r>
                          </m:e>
                        </m:bar>
                        <m:r>
                          <m:rPr>
                            <m:sty m:val="p"/>
                          </m:rPr>
                          <a:rPr lang="en-AU" sz="16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−</m:t>
                        </m:r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e>
                    </m:d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9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represents a circle in the Argand diagram, and sketch it.</a:t>
                </a:r>
                <a:endParaRPr lang="en-AU" sz="1600" dirty="0"/>
              </a:p>
            </p:txBody>
          </p:sp>
        </mc:Choice>
        <mc:Fallback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8229600" cy="4572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Show that 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(z − 2)(z̅ − 2) = 9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represents a circle in the Argand diagram, and sketch it.</a:t>
                </a:r>
                <a:endParaRPr lang="en-AU" sz="1600" dirty="0"/>
              </a:p>
            </p:txBody>
          </p:sp>
        </mc:Fallback>
      </mc:AlternateContent>
      <p:pic>
        <p:nvPicPr>
          <p:cNvPr id="9" name="Picture 8" descr="grid_4.60x3.67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53312"/>
            <a:ext cx="4206240" cy="3355848"/>
          </a:xfrm>
          <a:prstGeom prst="rect">
            <a:avLst/>
          </a:prstGeom>
        </p:spPr>
      </p:pic>
      <p:pic>
        <p:nvPicPr>
          <p:cNvPr id="10" name="Picture 9" descr="grid_4.25x3.67___ox__11__oy__10__unit__2_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0600" y="1353312"/>
            <a:ext cx="3886200" cy="3355848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Exam practice  ·  Multiple choice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EXAM PRACTICE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4  The Argand diagram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13</a:t>
            </a:r>
            <a:endParaRPr lang="en-AU" sz="900" dirty="0"/>
          </a:p>
        </p:txBody>
      </p:sp>
      <p:sp>
        <p:nvSpPr>
          <p:cNvPr id="8" name="Rounded Rectangle 7"/>
          <p:cNvSpPr/>
          <p:nvPr/>
        </p:nvSpPr>
        <p:spPr>
          <a:xfrm>
            <a:off x="457200" y="804672"/>
            <a:ext cx="2177186" cy="274320"/>
          </a:xfrm>
          <a:prstGeom prst="roundRect">
            <a:avLst>
              <a:gd name="adj" fmla="val 40000"/>
            </a:avLst>
          </a:prstGeom>
          <a:solidFill>
            <a:srgbClr val="E8A33D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457200" y="804672"/>
            <a:ext cx="2177186" cy="2743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1F2A44"/>
                </a:solidFill>
                <a:latin typeface="Calibri"/>
                <a:cs typeface="Calibri"/>
              </a:rPr>
              <a:t>Adapted from Howard Rev Q35</a:t>
            </a:r>
            <a:endParaRPr lang="en-AU" sz="11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457200" y="1170432"/>
                <a:ext cx="4046220" cy="178308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Which equation describes the circle with centre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𝑂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radius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?</a:t>
                </a:r>
                <a:endParaRPr lang="en-AU" sz="1500" dirty="0"/>
              </a:p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  <m:bar>
                      <m:barPr>
                        <m:pos m:val="top"/>
                      </m:bar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e>
                    </m:ba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</m:oMath>
                </a14:m>
                <a:endParaRPr lang="en-AU" sz="1500" dirty="0"/>
              </a:p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sSup>
                      <m:e>
                        <m:d>
                          <m:dPr>
                            <m:begChr m:val="("/>
                            <m:endChr m:val=")"/>
                            <m:sepChr m:val=""/>
                            <m:grow/>
                          </m:dPr>
                          <m:e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𝑧</m:t>
                            </m:r>
                            <m:r>
                              <m:rPr>
                                <m:sty m:val="p"/>
                              </m:rPr>
                              <a:rPr lang="en-AU" sz="1500" b="0" i="0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+</m:t>
                            </m:r>
                            <m:bar>
                              <m:barPr>
                                <m:pos m:val="top"/>
                              </m:barPr>
                              <m:e>
                                <m:r>
                                  <a:rPr lang="en-AU" sz="1500" b="0" i="1">
                                    <a:solidFill>
                                      <a:srgbClr val="2C2C2A"/>
                                    </a:solidFill>
                                    <a:latin typeface="Cambria Math" panose="02040503050406030204" pitchFamily="18" charset="0"/>
                                    <a:cs typeface="Cambria Math"/>
                                  </a:rPr>
                                  <m:t>𝑧</m:t>
                                </m:r>
                              </m:e>
                            </m:bar>
                          </m:e>
                        </m:d>
                      </m:e>
                      <m:sup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sSup>
                      <m:e>
                        <m:d>
                          <m:dPr>
                            <m:begChr m:val="("/>
                            <m:endChr m:val=")"/>
                            <m:sepChr m:val=""/>
                            <m:grow/>
                          </m:dPr>
                          <m:e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𝑧</m:t>
                            </m:r>
                            <m:r>
                              <m:rPr>
                                <m:sty m:val="p"/>
                              </m:rPr>
                              <a:rPr lang="en-AU" sz="1500" b="0" i="0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−</m:t>
                            </m:r>
                            <m:bar>
                              <m:barPr>
                                <m:pos m:val="top"/>
                              </m:barPr>
                              <m:e>
                                <m:r>
                                  <a:rPr lang="en-AU" sz="1500" b="0" i="1">
                                    <a:solidFill>
                                      <a:srgbClr val="2C2C2A"/>
                                    </a:solidFill>
                                    <a:latin typeface="Cambria Math" panose="02040503050406030204" pitchFamily="18" charset="0"/>
                                    <a:cs typeface="Cambria Math"/>
                                  </a:rPr>
                                  <m:t>𝑧</m:t>
                                </m:r>
                              </m:e>
                            </m:bar>
                          </m:e>
                        </m:d>
                      </m:e>
                      <m:sup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16</m:t>
                    </m:r>
                  </m:oMath>
                </a14:m>
                <a:endParaRPr lang="en-AU" sz="1500" dirty="0"/>
              </a:p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(C)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R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e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e>
                    </m:d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I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m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e>
                    </m:d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</m:oMath>
                </a14:m>
                <a:endParaRPr lang="en-AU" sz="1500" dirty="0"/>
              </a:p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(D)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sSup>
                      <m:e>
                        <m:d>
                          <m:dPr>
                            <m:begChr m:val="|"/>
                            <m:endChr m:val="|"/>
                            <m:sepChr m:val=""/>
                            <m:grow/>
                          </m:dPr>
                          <m:e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𝑧</m:t>
                            </m:r>
                          </m:e>
                        </m:d>
                      </m:e>
                      <m:sup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</m:oMath>
                </a14:m>
                <a:endParaRPr lang="en-AU" sz="15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457200" y="1170432"/>
                <a:ext cx="4046220" cy="178308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Which equation describes the circle with centre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O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radius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2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?</a:t>
                </a:r>
                <a:endParaRPr lang="en-AU" sz="1500" dirty="0"/>
              </a:p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zz̅ = 2</a:t>
                </a:r>
                <a:endParaRPr lang="en-AU" sz="1500" dirty="0"/>
              </a:p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(z + z̅)² − (z − z̅)² = 16</a:t>
                </a:r>
                <a:endParaRPr lang="en-AU" sz="1500" dirty="0"/>
              </a:p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(C)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Re(z) + Im(z) = 2</a:t>
                </a:r>
                <a:endParaRPr lang="en-AU" sz="1500" dirty="0"/>
              </a:p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(D)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|z|² = 2</a:t>
                </a:r>
                <a:endParaRPr lang="en-AU" sz="1500" dirty="0"/>
              </a:p>
            </p:txBody>
          </p:sp>
        </mc:Fallback>
      </mc:AlternateContent>
      <p:pic>
        <p:nvPicPr>
          <p:cNvPr id="11" name="Picture 10" descr="grid_4.42x1.87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999232"/>
            <a:ext cx="4046220" cy="1709928"/>
          </a:xfrm>
          <a:prstGeom prst="rect">
            <a:avLst/>
          </a:prstGeom>
        </p:spPr>
      </p:pic>
      <p:sp>
        <p:nvSpPr>
          <p:cNvPr id="12" name="Rounded Rectangle 11"/>
          <p:cNvSpPr/>
          <p:nvPr/>
        </p:nvSpPr>
        <p:spPr>
          <a:xfrm>
            <a:off x="4640580" y="804672"/>
            <a:ext cx="3012033" cy="274320"/>
          </a:xfrm>
          <a:prstGeom prst="roundRect">
            <a:avLst>
              <a:gd name="adj" fmla="val 40000"/>
            </a:avLst>
          </a:prstGeom>
          <a:solidFill>
            <a:srgbClr val="E8A33D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4640580" y="804672"/>
            <a:ext cx="3012033" cy="2743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1F2A44"/>
                </a:solidFill>
                <a:latin typeface="Calibri"/>
                <a:cs typeface="Calibri"/>
              </a:rPr>
              <a:t>Adapted from 2024 Trial (Hurlstone) Q1</a:t>
            </a:r>
            <a:endParaRPr lang="en-AU" sz="11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/>
              <p:cNvSpPr txBox="1"/>
              <p:nvPr/>
            </p:nvSpPr>
            <p:spPr>
              <a:xfrm>
                <a:off x="4640580" y="1170432"/>
                <a:ext cx="4046220" cy="178308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𝑍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lies on the unit circle in the first quadrant, as shown. Where does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𝑊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f>
                      <m:fPr>
                        <m:type m:val="bar"/>
                      </m:fPr>
                      <m:num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num>
                      <m:den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𝑍</m:t>
                        </m:r>
                      </m:den>
                    </m:f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lie?</a:t>
                </a:r>
                <a:endParaRPr lang="en-AU" sz="1500" dirty="0"/>
              </a:p>
            </p:txBody>
          </p:sp>
        </mc:Choice>
        <mc:Fallback>
          <p:sp>
            <p:nvSpPr>
              <p:cNvPr id="14" name="TextBox 13"/>
              <p:cNvSpPr txBox="1"/>
              <p:nvPr/>
            </p:nvSpPr>
            <p:spPr>
              <a:xfrm>
                <a:off x="4640580" y="1170432"/>
                <a:ext cx="4046220" cy="178308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lies on the unit circle in the first quadrant, as shown. Where does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W = 1/Z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lie?</a:t>
                </a:r>
                <a:endParaRPr lang="en-AU" sz="1500" dirty="0"/>
              </a:p>
            </p:txBody>
          </p:sp>
        </mc:Fallback>
      </mc:AlternateContent>
      <p:pic>
        <p:nvPicPr>
          <p:cNvPr id="15" name="Picture 14" descr="grid_4.42x1.87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0580" y="2999232"/>
            <a:ext cx="4046220" cy="1709928"/>
          </a:xfrm>
          <a:prstGeom prst="rect">
            <a:avLst/>
          </a:prstGeom>
        </p:spPr>
      </p:pic>
      <p:pic>
        <p:nvPicPr>
          <p:cNvPr id="16" name="Picture 15" descr="unitZ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3600" y="1664208"/>
            <a:ext cx="1280160" cy="128016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Exit ticket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EXIT TICKET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4  The Argand diagram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14</a:t>
            </a:r>
            <a:endParaRPr lang="en-AU" sz="9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4046220" cy="50292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1.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Let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Plot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</a:t>
                </a:r>
                <a14:m xmlns:m="http://schemas.openxmlformats.org/officeDocument/2006/math">
                  <m:oMath>
                    <m:bar>
                      <m:barPr>
                        <m:pos m:val="top"/>
                      </m:bar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e>
                    </m:ba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on one Argand diagram.</a:t>
                </a:r>
                <a:endParaRPr lang="en-AU" sz="1500" dirty="0"/>
              </a:p>
            </p:txBody>
          </p:sp>
        </mc:Choice>
        <mc:Fallback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4046220" cy="50292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1.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Let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 = − 2 + i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Plot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z̅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iz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on one Argand diagram.</a:t>
                </a:r>
                <a:endParaRPr lang="en-AU" sz="1500" dirty="0"/>
              </a:p>
            </p:txBody>
          </p:sp>
        </mc:Fallback>
      </mc:AlternateContent>
      <p:pic>
        <p:nvPicPr>
          <p:cNvPr id="9" name="Picture 8" descr="grid_4.42x3.10___ox__12__oy__8__unit__2_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71600"/>
            <a:ext cx="4046220" cy="2834639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4640580" y="822960"/>
                <a:ext cx="4046220" cy="50292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2.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Find and sketch the locus of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if 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I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m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sSup>
                          <m:e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𝑧</m:t>
                            </m:r>
                          </m:e>
                          <m:sup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0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4640580" y="822960"/>
                <a:ext cx="4046220" cy="50292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2.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Find and sketch the locus of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if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Im(z²) = 0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Fallback>
      </mc:AlternateContent>
      <p:pic>
        <p:nvPicPr>
          <p:cNvPr id="11" name="Picture 10" descr="grid_4.42x3.10___ox__12__oy__8__unit__2_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0580" y="1371600"/>
            <a:ext cx="4046220" cy="2834639"/>
          </a:xfrm>
          <a:prstGeom prst="rect">
            <a:avLst/>
          </a:prstGeom>
        </p:spPr>
      </p:pic>
      <p:sp>
        <p:nvSpPr>
          <p:cNvPr id="12" name="Rounded Rectangle 11"/>
          <p:cNvSpPr/>
          <p:nvPr/>
        </p:nvSpPr>
        <p:spPr>
          <a:xfrm>
            <a:off x="457200" y="4297680"/>
            <a:ext cx="8229600" cy="457200"/>
          </a:xfrm>
          <a:prstGeom prst="roundRect">
            <a:avLst>
              <a:gd name="adj" fmla="val 12000"/>
            </a:avLst>
          </a:prstGeom>
          <a:solidFill>
            <a:srgbClr val="FBF1E1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621792" y="4297680"/>
            <a:ext cx="7955279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400" b="1" i="0" dirty="0">
                <a:solidFill>
                  <a:srgbClr val="A8661A"/>
                </a:solidFill>
                <a:latin typeface="Calibri"/>
                <a:cs typeface="Calibri"/>
              </a:rPr>
              <a:t>Suggested practice:</a:t>
            </a:r>
            <a:r>
              <a:rPr lang="en-AU" sz="1400" b="0" i="0" dirty="0">
                <a:solidFill>
                  <a:srgbClr val="2C2C2A"/>
                </a:solidFill>
                <a:latin typeface="Calibri"/>
                <a:cs typeface="Calibri"/>
              </a:rPr>
              <a:t>  Howard’s 1000 Extension 2 Revision Questions</a:t>
            </a:r>
            <a:endParaRPr lang="en-AU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4 · The Argand diagram</dc:title>
  <dc:subject/>
  <dc:creator>McIntyre Maths</dc:creator>
  <cp:keywords/>
  <dc:description/>
  <cp:lastModifiedBy>McIntyre Maths</cp:lastModifiedBy>
  <cp:revision>1</cp:revision>
  <dcterms:created xsi:type="dcterms:W3CDTF">2013-01-27T09:14:16Z</dcterms:created>
  <dcterms:modified xsi:type="dcterms:W3CDTF">2013-01-27T09:15:58Z</dcterms:modified>
  <cp:category/>
</cp:coreProperties>
</file>