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watch?v=cUzklzVXJwo" TargetMode="External"/><Relationship Id="rId3" Type="http://schemas.openxmlformats.org/officeDocument/2006/relationships/hyperlink" Target="https://www.youtube.com/watch?v=T647CGsuOVU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3  Quadratic equations and square roots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solve quadratic equations whose solutions are complex, and to find the square roots of a complex number.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quadratics with real coefficients and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Δ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why their complex roots are conjugate pairs, and form a quadratic from one root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two square roots of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quadratics with complex coefficients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quadratics with real coefficients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Δ&lt;0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why their complex roots are conjugate pairs, and form a quadratic from one root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two square roots of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ib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quadratics with complex coefficients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2"/>
              </a:rPr>
              <a:t>How Imaginary Numbers Were Invented (Veritasium)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Imaginary Numbers Are Real, Part 1 (Welch Labs)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Retrieval from Lessons 1–2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103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i¹⁰³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82296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(3 − 2i)²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181737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Express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the form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Express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(2 + i)/(1 − 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the form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ib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3" name="Picture 12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281178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Solve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16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Solve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+ 16 = 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5" name="Picture 14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3806190"/>
            <a:ext cx="420624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Quadratic formula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sum and the product of the roots.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the quadratic formula to solve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+ 2x + 4 = 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sum and the product of the roots.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the quadratic formula to solve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8229600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Completing the square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by completing the square: 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8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25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by completing the square: 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z² + 8z + 25 = 0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82296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Conjugate pairs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691640"/>
          </a:xfrm>
          <a:prstGeom prst="roundRect">
            <a:avLst>
              <a:gd name="adj" fmla="val 3243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Real coefficients  ⇒  conjugate roots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234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has a non-real root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𝛼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 other root is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𝛼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Since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𝛼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𝛼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𝛼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𝛼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𝛼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 monic quadratic with root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𝛼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−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 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e</m:t>
                      </m:r>
                      <m:d>
                        <m:dPr>
                          <m:begChr m:val="("/>
                          <m:endChr m:val=")"/>
                          <m:sepChr m:val=""/>
                          <m:grow/>
                        </m:dPr>
                        <m:e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𝛼</m:t>
                          </m:r>
                        </m:e>
                      </m:d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 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𝑧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+</m:t>
                      </m:r>
                      <m:sSup>
                        <m:e>
                          <m:d>
                            <m:dPr>
                              <m:begChr m:val="|"/>
                              <m:endChr m:val="|"/>
                              <m:sepChr m:val=""/>
                              <m:grow/>
                            </m:dPr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234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az² + bz + c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a,b,c∈ℝ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has a non-real root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α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 other root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α̅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Since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α + α̅ = 2 Re(α)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αα̅ = |α|²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 monic quadratic with root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α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z² − 2 Re(α) z + |α|² = 0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64261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3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93522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a quadratic equation with real coefficients that has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one root.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93522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a quadratic equation with real coefficients that has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2 −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one root.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4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46703"/>
            <a:ext cx="8229600" cy="13624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Coefficients from a root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2020 HSC Q2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equation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𝑝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𝑞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where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𝑝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𝑞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real, has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as a root. Find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𝑝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𝑞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equation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z² + pz + q = 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where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real, has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 +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as a root. Find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3.2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82296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Square roots of a complex number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737360"/>
          </a:xfrm>
          <a:prstGeom prst="roundRect">
            <a:avLst>
              <a:gd name="adj" fmla="val 315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Finding the square roots of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Finding the square roots of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a + ib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2801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where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Expand and equate parts: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−</m:t>
                      </m:r>
                      <m:sSup>
                        <m:e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𝑎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  </m:t>
                      </m:r>
                      <m:r>
                        <m:rPr>
                          <m:nor/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and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  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2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𝑥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𝑦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𝑏</m:t>
                      </m:r>
                    </m:oMath>
                  </m:oMathPara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Write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3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  <m:r>
                              <m:rPr>
                                <m:sty m:val="p"/>
                              </m:rPr>
                              <a:rPr lang="en-AU" sz="1300" b="0" i="0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3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  <m:r>
                              <a:rPr lang="en-AU" sz="1300" b="0" i="1">
                                <a:solidFill>
                                  <a:srgbClr val="6B6B66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, not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: every non-zero complex number has </a:t>
                </a:r>
                <a:r>
                  <a:rPr lang="en-AU" sz="1300" b="1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two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square roots.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2801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(x + iy)² = a +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where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x,y∈ℝ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Expand and equate parts: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− y² = a and 2xy = b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Write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(x + iy)² = a + ib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, not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x + iy = √(a + ib)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: every non-zero complex number has </a:t>
                </a:r>
                <a:r>
                  <a:rPr lang="en-AU" sz="1300" b="1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two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square roots.</a:t>
                </a:r>
                <a:endParaRPr lang="en-AU" sz="13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68833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4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98094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square roots of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98094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square roots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− 9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46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74135"/>
            <a:ext cx="8229600" cy="13350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Square roots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square roots of  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24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square roots of 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7 + 24i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7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07592"/>
            <a:ext cx="8229600" cy="3401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Square roots  ·  A faster way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Use the modulus as a third equation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Taking moduli of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gives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on"/>
                      </m:radPr>
                      <m:deg/>
                      <m:e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Add and subtract with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Signs: from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have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same sign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opposite signs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Taking moduli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(x + iy)² = a +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gives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y² = √(a² + b²)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Add and subtract with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− y² = 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Signs: from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2xy = 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have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same sign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opposite signs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b&lt;0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457200" y="2139696"/>
            <a:ext cx="179771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57200" y="2139696"/>
            <a:ext cx="179771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(b) 2021 HSC Q11(d)(i)</a:t>
            </a:r>
            <a:endParaRPr lang="en-AU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2392070" y="2139696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6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243230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square roots of: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243230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square roots of: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− 5 + 12i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i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2x2.06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25496"/>
            <a:ext cx="4046220" cy="1883664"/>
          </a:xfrm>
          <a:prstGeom prst="rect">
            <a:avLst/>
          </a:prstGeom>
        </p:spPr>
      </p:pic>
      <p:pic>
        <p:nvPicPr>
          <p:cNvPr id="16" name="Picture 15" descr="grid_4.42x2.06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2825496"/>
            <a:ext cx="4046220" cy="18836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Quadratics with complex coefficients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The quadratic formula still works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use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±</m:t>
                        </m:r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Δ</m:t>
                            </m:r>
                          </m:e>
                        </m:rad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±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Δ</m:t>
                        </m:r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means the two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square roots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Δ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roots are usually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not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conjugates now.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a,b,c∈ℂ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use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(− b±√Δ)/2a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±√Δ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means the two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square roots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Δ = b² − 4ac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roots are usually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not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conjugates now.</a:t>
                </a:r>
                <a:endParaRPr lang="en-AU" sz="15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457200" y="2139696"/>
            <a:ext cx="126644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57200" y="2139696"/>
            <a:ext cx="126644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2020 HSC Q11(e)</a:t>
            </a:r>
            <a:endParaRPr lang="en-AU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1860804" y="2139696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HSC question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243230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243230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z² + 3z + (3 − i)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9.00x2.06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25496"/>
            <a:ext cx="8229600" cy="18836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7  ·  A harder one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7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e>
                        </m:rad>
                      </m:e>
                    </m:d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z² + 2(1 − i√3)z + 2 + 2i√3 = 0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4752"/>
            <a:ext cx="8229600" cy="32644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Using square roots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2021 HSC Q11(d)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square roots of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solve 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square roots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solve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z² + 2z + (1 + i) = 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3.3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91640"/>
            <a:ext cx="8229600" cy="30175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3  Quadratic equations and square roots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square roots of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square roots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− 3 − 4i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3.2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80160"/>
            <a:ext cx="4046220" cy="29260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solve 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solve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z² − 3z + (3 + i)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3.2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280160"/>
            <a:ext cx="4046220" cy="292607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3 · Quadratic equations and square roots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