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2  Conjugates, division and equality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use the complex conjugate to divide complex numbers, and to solve equations by equating real and imaginary parts.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use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ba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divide by "realising the denominator"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e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bar>
                          <m:barPr>
                            <m:pos m:val="top"/>
                          </m:barPr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</m:num>
                      <m:den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m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bar>
                          <m:barPr>
                            <m:pos m:val="top"/>
                          </m:barPr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</m:num>
                      <m:den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den>
                    </m:f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f>
                      <m:fPr>
                        <m:type m:val="bar"/>
                      </m:fPr>
                      <m:num>
                        <m:bar>
                          <m:barPr>
                            <m:pos m:val="top"/>
                          </m:barPr>
                          <m:e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</m:num>
                      <m:den>
                        <m:sSup>
                          <m:e>
                            <m:d>
                              <m:dPr>
                                <m:begChr m:val="|"/>
                                <m:endChr m:val="|"/>
                                <m:sepChr m:val=""/>
                                <m:grow/>
                              </m:dPr>
                              <m:e>
                                <m:r>
                                  <a:rPr lang="en-AU" sz="1300" b="0" i="1">
                                    <a:solidFill>
                                      <a:srgbClr val="2C2C2A"/>
                                    </a:solidFill>
                                    <a:latin typeface="Cambria Math" panose="02040503050406030204" pitchFamily="18" charset="0"/>
                                    <a:cs typeface="Cambria Math"/>
                                  </a:rPr>
                                  <m:t>𝑧</m:t>
                                </m:r>
                              </m:e>
                            </m:d>
                          </m:e>
                          <m:sup>
                            <m:r>
                              <a:rPr lang="en-AU" sz="13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equate real and imaginary parts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use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zz̅ = |z|²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and use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conj(z₁ + z₂) = conj(z₁) + conj(z₂)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conj(z₁z₂) = conj(z₁) conj(z₂)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divide by "realising the denominator"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use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= (z + z̅)/2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Im(z) = (z − z̅)/2i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1/z = z̅/(|z|²)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equate real and imaginary parts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Real products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Expand and simplify: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</m:e>
                    </m:d>
                  </m:oMath>
                </a14:m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Rationalise the denominator of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ad>
                          <m:radPr>
                            <m:degHide m:val="on"/>
                          </m:radPr>
                          <m:deg/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144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Expand and simplify: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(5 + i)(5 − 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(a + ib)(a − ib)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Rationalise the denominator of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1/(3 − √2)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10512"/>
            <a:ext cx="8229600" cy="28986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The conjugate and the modulus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Complex conjugate and modulus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conjugate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(reflect in the real axis).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modulus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  <m:bar>
                          <m:barPr>
                            <m:pos m:val="top"/>
                          </m:bar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</m:e>
                    </m:ra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ad>
                      <m:radPr>
                        <m:degHide m:val="on"/>
                      </m:radPr>
                      <m:deg/>
                      <m:e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p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𝑏</m:t>
                            </m:r>
                          </m:e>
                          <m:sup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so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d>
                          <m:dPr>
                            <m:begChr m:val="|"/>
                            <m:endChr m:val="|"/>
                            <m:sepChr m:val=""/>
                            <m:grow/>
                          </m:d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d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always real.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conjugate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 = a −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(reflect in the real axis).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modulus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 = √(zz̅) = √(a² + b²)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 so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zz̅ = |z|²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is always real.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1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find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bar>
                          <m:barPr>
                            <m:pos m:val="top"/>
                          </m:bar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en-AU" sz="15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bar>
                      </m:e>
                    </m:bar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conj(− 1 + 4i)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conj(− 2i)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3 + 4i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zz̅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conj(conj(2 + 3i))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89504"/>
            <a:ext cx="8229600" cy="18196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Proving the conjugate rules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500" b="1" i="1">
                            <a:solidFill>
                              <a:srgbClr val="1F2A44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where </a:t>
                </a:r>
                <a14:m xmlns:m="http://schemas.openxmlformats.org/officeDocument/2006/math">
                  <m:oMath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  <m:r>
                      <m:rPr>
                        <m:sty m:val="p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∈</m:t>
                    </m:r>
                    <m:r>
                      <m:rPr>
                        <m:sty m:val="p"/>
                        <m:scr m:val="double-struck"/>
                      </m:rPr>
                      <a:rPr lang="en-AU" sz="15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R</m:t>
                    </m:r>
                  </m:oMath>
                </a14:m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04672"/>
                <a:ext cx="8229600" cy="3657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z₁ = a + ib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z₂ = c + id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, where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a,b,c,d∈ℝ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conj(z₁ + z₂) = conj(z₁) + conj(z₂)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0" name="Picture 9" descr="grid_4.42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4046220" cy="3035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</m:e>
                    </m:ba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 </m:t>
                    </m:r>
                    <m:bar>
                      <m:barPr>
                        <m:pos m:val="top"/>
                      </m:barPr>
                      <m:e>
                        <m:sSub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conj(z₁z₂) = conj(z₁) conj(z₂)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2" name="Picture 11" descr="grid_4.42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673352"/>
            <a:ext cx="4046220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Using the conjugate rules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804672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500" b="1" i="0" dirty="0">
                <a:solidFill>
                  <a:srgbClr val="1F2A44"/>
                </a:solidFill>
                <a:latin typeface="Calibri"/>
                <a:cs typeface="Calibri"/>
              </a:rPr>
              <a:t>Evaluate in two ways: directly, and using the conjugate rules.</a:t>
            </a:r>
            <a:endParaRPr lang="en-AU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ba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45720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conj((5 + i) + (3 − 2i))</a:t>
                </a:r>
                <a:endParaRPr lang="en-AU" sz="1600" dirty="0"/>
              </a:p>
            </p:txBody>
          </p:sp>
        </mc:Fallback>
      </mc:AlternateContent>
      <p:pic>
        <p:nvPicPr>
          <p:cNvPr id="10" name="Picture 9" descr="grid_4.42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673352"/>
            <a:ext cx="4046220" cy="303580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5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  <m:d>
                          <m:dPr>
                            <m:begChr m:val="("/>
                            <m:endChr m:val=")"/>
                            <m:sepChr m:val=""/>
                            <m:grow/>
                          </m:dPr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𝑖</m:t>
                            </m:r>
                          </m:e>
                        </m:d>
                      </m:e>
                    </m:bar>
                  </m:oMath>
                </a14:m>
                <a:endParaRPr lang="en-AU" sz="1600" dirty="0"/>
              </a:p>
            </p:txBody>
          </p:sp>
        </mc:Choice>
        <mc:Fallback>
          <p:sp>
            <p:nvSpPr>
              <p:cNvPr id="11" name="TextBox 10"/>
              <p:cNvSpPr txBox="1"/>
              <p:nvPr/>
            </p:nvSpPr>
            <p:spPr>
              <a:xfrm>
                <a:off x="4640580" y="1216152"/>
                <a:ext cx="404622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conj((5 + i)(3 − 2i))</a:t>
                </a:r>
                <a:endParaRPr lang="en-AU" sz="1600" dirty="0"/>
              </a:p>
            </p:txBody>
          </p:sp>
        </mc:Fallback>
      </mc:AlternateContent>
      <p:pic>
        <p:nvPicPr>
          <p:cNvPr id="12" name="Picture 11" descr="grid_4.42x3.3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673352"/>
            <a:ext cx="4046220" cy="30358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Division  ·  Realise the denominator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463040"/>
          </a:xfrm>
          <a:prstGeom prst="roundRect">
            <a:avLst>
              <a:gd name="adj" fmla="val 375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Dividing complex numbers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 the numerator and denominator by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conjugate of the denominator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f>
                        <m:fPr>
                          <m:type m:val="bar"/>
                        </m:fPr>
                        <m:num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𝑤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</m:fPr>
                        <m:num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 </m:t>
                          </m:r>
                          <m:bar>
                            <m:barPr>
                              <m:pos m:val="top"/>
                            </m:bar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𝑤</m:t>
                              </m:r>
                            </m:e>
                          </m:bar>
                        </m:num>
                        <m:den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𝑤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 </m:t>
                          </m:r>
                          <m:bar>
                            <m:barPr>
                              <m:pos m:val="top"/>
                            </m:bar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𝑤</m:t>
                              </m:r>
                            </m:e>
                          </m:bar>
                        </m:den>
                      </m:f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</m:fPr>
                        <m:num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 </m:t>
                          </m:r>
                          <m:bar>
                            <m:barPr>
                              <m:pos m:val="top"/>
                            </m:bar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𝑤</m:t>
                              </m:r>
                            </m:e>
                          </m:bar>
                        </m:num>
                        <m:den>
                          <m:sSup>
                            <m:e>
                              <m:d>
                                <m:dPr>
                                  <m:begChr m:val="|"/>
                                  <m:endChr m:val="|"/>
                                  <m:sepChr m:val=""/>
                                  <m:grow/>
                                </m:dPr>
                                <m:e>
                                  <m:r>
                                    <a:rPr lang="en-AU" sz="15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𝑤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,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  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𝑤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≠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 the numerator and denominator by the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conjugate of the denominator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z/w = (z w̅)/(w w̅) = (z w̅)/(|w|²), w ≠ 0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41401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4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Express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706624"/>
                <a:ext cx="8229600" cy="5486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Express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3/2i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1/(3 + 2i)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5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00984"/>
            <a:ext cx="8229600" cy="14081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Division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Express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num>
                      <m:den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7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a:rPr lang="en-AU" sz="17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the form </a:t>
                </a:r>
                <a14:m xmlns:m="http://schemas.openxmlformats.org/officeDocument/2006/math">
                  <m:oMath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7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7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Express 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(3 + 4i)/(2 − 3i)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the form 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7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700" dirty="0"/>
              </a:p>
            </p:txBody>
          </p:sp>
        </mc:Fallback>
      </mc:AlternateContent>
      <p:pic>
        <p:nvPicPr>
          <p:cNvPr id="9" name="Picture 8" descr="grid_9.00x3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90472"/>
            <a:ext cx="8229600" cy="32186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Real part, imaginary part and reciprocal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43000"/>
          </a:xfrm>
          <a:prstGeom prst="roundRect">
            <a:avLst>
              <a:gd name="adj" fmla="val 48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Three useful relationships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R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e</m:t>
                      </m:r>
                      <m:d>
                        <m:dPr>
                          <m:begChr m:val="("/>
                          <m:endChr m:val=")"/>
                          <m:sepChr m:val=""/>
                          <m:grow/>
                        </m:dPr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e>
                      </m:d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</m:fPr>
                        <m:num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+</m:t>
                          </m:r>
                          <m:bar>
                            <m:barPr>
                              <m:pos m:val="top"/>
                            </m:bar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</m:bar>
                        </m:num>
                        <m:den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,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  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I</m:t>
                      </m:r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m</m:t>
                      </m:r>
                      <m:d>
                        <m:dPr>
                          <m:begChr m:val="("/>
                          <m:endChr m:val=")"/>
                          <m:sepChr m:val=""/>
                          <m:grow/>
                        </m:dPr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e>
                      </m:d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</m:fPr>
                        <m:num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−</m:t>
                          </m:r>
                          <m:bar>
                            <m:barPr>
                              <m:pos m:val="top"/>
                            </m:bar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</m:bar>
                        </m:num>
                        <m:den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2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𝑖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,</m:t>
                      </m:r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  </m:t>
                      </m:r>
                      <m:f>
                        <m:fPr>
                          <m:type m:val="bar"/>
                        </m:fPr>
                        <m:num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AU" sz="1500" b="0" i="0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</m:fPr>
                        <m:num>
                          <m:bar>
                            <m:barPr>
                              <m:pos m:val="top"/>
                            </m:barPr>
                            <m:e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𝑧</m:t>
                              </m:r>
                            </m:e>
                          </m:bar>
                        </m:num>
                        <m:den>
                          <m:sSup>
                            <m:e>
                              <m:d>
                                <m:dPr>
                                  <m:begChr m:val="|"/>
                                  <m:endChr m:val="|"/>
                                  <m:sepChr m:val=""/>
                                  <m:grow/>
                                </m:dPr>
                                <m:e>
                                  <m:r>
                                    <a:rPr lang="en-AU" sz="1500" b="0" i="1">
                                      <a:solidFill>
                                        <a:srgbClr val="2C2C2A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  <m:t>𝑧</m:t>
                                  </m:r>
                                </m:e>
                              </m:d>
                            </m:e>
                            <m:sup>
                              <m:r>
                                <a:rPr lang="en-AU" sz="1500" b="0" i="1">
                                  <a:solidFill>
                                    <a:srgbClr val="2C2C2A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AU" sz="1500" b="0" i="1">
                          <a:solidFill>
                            <a:srgbClr val="2C2C2A"/>
                          </a:solidFill>
                          <a:latin typeface="Cambria Math" panose="02040503050406030204" pitchFamily="18" charset="0"/>
                          <a:cs typeface="Cambria Math"/>
                        </a:rPr>
                        <m:t> </m:t>
                      </m:r>
                      <m:d>
                        <m:dPr>
                          <m:begChr m:val="("/>
                          <m:endChr m:val=")"/>
                          <m:sepChr m:val=""/>
                          <m:grow/>
                        </m:dPr>
                        <m:e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𝑧</m:t>
                          </m:r>
                          <m:r>
                            <m:rPr>
                              <m:sty m:val="p"/>
                            </m:rPr>
                            <a:rPr lang="en-AU" sz="1500" b="0" i="0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≠</m:t>
                          </m:r>
                          <m:r>
                            <a:rPr lang="en-AU" sz="1500" b="0" i="1">
                              <a:solidFill>
                                <a:srgbClr val="2C2C2A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Re(z) = (z + z̅)/2, Im(z) = (z − z̅)/2i, 1/z = z̅/(|z|²) (z ≠ 0)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09397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6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386584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each relationship.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real if and only if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What can you say about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386584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each relationship.  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Hence show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real if and only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z̅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What can you say about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if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 = − 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?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74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18103"/>
            <a:ext cx="8229600" cy="15910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Equality of complex numbers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21792" y="932688"/>
            <a:ext cx="790041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800" b="1" i="0" dirty="0">
                <a:solidFill>
                  <a:srgbClr val="1F2A44"/>
                </a:solidFill>
                <a:latin typeface="Calibri"/>
                <a:cs typeface="Calibri"/>
              </a:rPr>
              <a:t>Equal complex numbers</a:t>
            </a:r>
            <a:endParaRPr lang="en-AU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,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⇔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m:rPr>
                        <m:nor/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and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 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𝑑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Equate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parts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imaginary parts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get two equations.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For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a,b,c,d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 = c + id⇔ a = c and b = d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Equate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real parts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imaginary parts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get two equations.</a:t>
                </a:r>
                <a:endParaRPr lang="en-AU" sz="1500" dirty="0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57200" y="2139696"/>
            <a:ext cx="3657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300" b="1" i="0" dirty="0">
                <a:solidFill>
                  <a:srgbClr val="A8661A"/>
                </a:solidFill>
                <a:latin typeface="Calibri"/>
                <a:cs typeface="Calibri"/>
              </a:rPr>
              <a:t>Example 7</a:t>
            </a:r>
            <a:endParaRPr lang="en-AU" sz="13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real, such that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satisfies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432304"/>
                <a:ext cx="8229600" cy="4114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real,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satisfies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+ 3iz̅ = − 1 + 13i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3" name="Picture 12" descr="grid_9.00x1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89504"/>
            <a:ext cx="8229600" cy="18196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Conjugates and division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1266444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1266444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2021 HSC Q11(e)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Express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bar>
                          <m:barPr>
                            <m:pos m:val="top"/>
                          </m:barPr>
                          <m:e>
                            <m:r>
                              <a:rPr lang="en-AU" sz="15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</m:ba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5 +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2 − 4i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Express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z̅/w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93391"/>
            <a:ext cx="4046220" cy="271576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2328976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2328976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2024 Trial (Hurlstone) Q11(a)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Find,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ba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1 + 3i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2 −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Find,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z̅ 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z/w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2.9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993391"/>
            <a:ext cx="4046220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HSC practice  ·  Equating parts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04672"/>
            <a:ext cx="2253081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04672"/>
            <a:ext cx="2253081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Q11(b)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bar>
                      <m:barPr>
                        <m:pos m:val="top"/>
                      </m:bar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e>
                    </m:ba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p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𝑤</m:t>
                        </m:r>
                      </m:den>
                    </m:f>
                  </m:oMath>
                </a14:m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2 + 3i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 = 1 − 5i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+ w̅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z²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   </a:t>
                </a: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(iii)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z/w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93391"/>
            <a:ext cx="4046220" cy="271576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640580" y="804672"/>
            <a:ext cx="2253081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640580" y="804672"/>
            <a:ext cx="2253081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Q12(c)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complex number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8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640580" y="1170432"/>
                <a:ext cx="4046220" cy="7772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complex number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|z| = z + 8 + 12i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5" name="Picture 14" descr="grid_4.42x2.9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993391"/>
            <a:ext cx="4046220" cy="27157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2  Conjugates, division and equality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5</m:t>
                        </m:r>
                      </m:num>
                      <m:den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den>
                    </m:f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𝑏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Express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5/(1 − 2i)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form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 + ib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2.9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08760"/>
            <a:ext cx="4046220" cy="26974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real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14:m xmlns:m="http://schemas.openxmlformats.org/officeDocument/2006/math">
                  <m:oMath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𝑥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𝑦</m:t>
                        </m:r>
                      </m:e>
                    </m:d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</m:d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13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4008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real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y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such that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(x + iy)(2 − 3i) = − 13i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08760"/>
            <a:ext cx="4046220" cy="269747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2 · Conjugates, division and equality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