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watch?v=cUzklzVXJwo" TargetMode="External"/><Relationship Id="rId3" Type="http://schemas.openxmlformats.org/officeDocument/2006/relationships/hyperlink" Target="https://www.youtube.com/watch?v=T647CGsuOVU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1  The arithmetic of complex numbers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21792" y="2167128"/>
                <a:ext cx="204825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500"/>
                  </a:spcAft>
                  <a:buNone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extend the number system to include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complex numbers, and to add, subtract and multiply complex numbers.</a:t>
                </a:r>
                <a:endParaRPr lang="en-AU" sz="1300" dirty="0"/>
              </a:p>
            </p:txBody>
          </p:sp>
        </mc:Choice>
        <mc:Fallback>
          <p:sp>
            <p:nvSpPr>
              <p:cNvPr id="7" name="TextBox 6"/>
              <p:cNvSpPr txBox="1"/>
              <p:nvPr/>
            </p:nvSpPr>
            <p:spPr>
              <a:xfrm>
                <a:off x="621792" y="2167128"/>
                <a:ext cx="204825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500"/>
                  </a:spcAft>
                  <a:buNone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extend the number system to include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the complex numbers, and to add, subtract and multiply complex numbers.</a:t>
                </a:r>
                <a:endParaRPr lang="en-AU" sz="1300" dirty="0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define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simplify powers of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where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classify numbers as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N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Z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Q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identify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add, subtract and multiply complex numbers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define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 = − 1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simplify powers of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k = 0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where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k&gt;0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classify numbers as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ℕ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ℤ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ℚ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ℝ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ℂ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identify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add, subtract and multiply complex numbers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2"/>
              </a:rPr>
              <a:t>How Imaginary Numbers Were Invented (Veritasium)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3"/>
              </a:rPr>
              <a:t>Imaginary Numbers Are Real, Part 1 (Welch Labs)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Why do we need a new number?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sum and product of the roots.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the quadratic formula. What goes wrong?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Consider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+ 2x + 4 =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sum and product of the roots.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the quadratic formula. What goes wrong?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8229600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Think  ·  Multiplying on the number line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DISCUSSION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Multiplying by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turns a number through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180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What operation, done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twice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gives a half-turn? Where does that take the number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Multiplying by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turns a number through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180°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What operation, done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twice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gives a half-turn? Where does that take the number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4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00200"/>
            <a:ext cx="8229600" cy="3108960"/>
          </a:xfrm>
          <a:prstGeom prst="rect">
            <a:avLst/>
          </a:prstGeom>
        </p:spPr>
      </p:pic>
      <p:pic>
        <p:nvPicPr>
          <p:cNvPr id="10" name="Picture 9" descr="numberl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2743200"/>
            <a:ext cx="7498079" cy="1417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imaginary number i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The number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The number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i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defined by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So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the two solutions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±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&gt;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±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Careful: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rad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only holds for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 For example,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e>
                    </m:rad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</m:t>
                        </m:r>
                      </m:e>
                    </m:rad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×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not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36</m:t>
                        </m:r>
                      </m:e>
                    </m:rad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defined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 = − 1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So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= − 1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the two solutions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= ±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k&gt;0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k = 0 ⇒ x = ± i√k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Careful: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√a√b = √(ab)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only holds for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a,b ≥ 0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 For example,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√(− 4) × √(− 9) = 2i × 3i = − 6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, not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√(36) = 6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.</a:t>
                </a:r>
                <a:endParaRPr lang="en-AU" sz="13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140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49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Solve: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+ 9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x² + 5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4x² + 49 = 0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76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99815"/>
            <a:ext cx="8229600" cy="16093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Powers of i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Simplify each power of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Simplify each power of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</a:t>
                </a:r>
                <a:endParaRPr lang="en-AU" sz="1700" dirty="0"/>
              </a:p>
            </p:txBody>
          </p:sp>
        </mc:Fallback>
      </mc:AlternateContent>
      <p:pic>
        <p:nvPicPr>
          <p:cNvPr id="10" name="Picture 9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1234440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1993391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1993391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i³</a:t>
                </a:r>
                <a:endParaRPr lang="en-AU" sz="1700" dirty="0"/>
              </a:p>
            </p:txBody>
          </p:sp>
        </mc:Fallback>
      </mc:AlternateContent>
      <p:pic>
        <p:nvPicPr>
          <p:cNvPr id="12" name="Picture 11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1947672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2706624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2706624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i⁴</a:t>
                </a:r>
                <a:endParaRPr lang="en-AU" sz="1700" dirty="0"/>
              </a:p>
            </p:txBody>
          </p:sp>
        </mc:Fallback>
      </mc:AlternateContent>
      <p:pic>
        <p:nvPicPr>
          <p:cNvPr id="14" name="Picture 13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2660904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419856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419856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i⁵</a:t>
                </a:r>
                <a:endParaRPr lang="en-AU" sz="1700" dirty="0"/>
              </a:p>
            </p:txBody>
          </p:sp>
        </mc:Fallback>
      </mc:AlternateContent>
      <p:pic>
        <p:nvPicPr>
          <p:cNvPr id="16" name="Picture 15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3374136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57200" y="4133088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7" name="TextBox 16"/>
              <p:cNvSpPr txBox="1"/>
              <p:nvPr/>
            </p:nvSpPr>
            <p:spPr>
              <a:xfrm>
                <a:off x="457200" y="4133088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i⁶</a:t>
                </a:r>
                <a:endParaRPr lang="en-AU" sz="1700" dirty="0"/>
              </a:p>
            </p:txBody>
          </p:sp>
        </mc:Fallback>
      </mc:AlternateContent>
      <p:pic>
        <p:nvPicPr>
          <p:cNvPr id="18" name="Picture 17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4087368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663440" y="1280160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9" name="TextBox 18"/>
              <p:cNvSpPr txBox="1"/>
              <p:nvPr/>
            </p:nvSpPr>
            <p:spPr>
              <a:xfrm>
                <a:off x="4663440" y="1280160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i⁷</a:t>
                </a:r>
                <a:endParaRPr lang="en-AU" sz="1700" dirty="0"/>
              </a:p>
            </p:txBody>
          </p:sp>
        </mc:Fallback>
      </mc:AlternateContent>
      <p:pic>
        <p:nvPicPr>
          <p:cNvPr id="20" name="Picture 19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234440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663440" y="1993391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(g)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8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21" name="TextBox 20"/>
              <p:cNvSpPr txBox="1"/>
              <p:nvPr/>
            </p:nvSpPr>
            <p:spPr>
              <a:xfrm>
                <a:off x="4663440" y="1993391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(g)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i⁸</a:t>
                </a:r>
                <a:endParaRPr lang="en-AU" sz="1700" dirty="0"/>
              </a:p>
            </p:txBody>
          </p:sp>
        </mc:Fallback>
      </mc:AlternateContent>
      <p:pic>
        <p:nvPicPr>
          <p:cNvPr id="22" name="Picture 21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1947672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4663440" y="2706624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(h)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40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23" name="TextBox 22"/>
              <p:cNvSpPr txBox="1"/>
              <p:nvPr/>
            </p:nvSpPr>
            <p:spPr>
              <a:xfrm>
                <a:off x="4663440" y="2706624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(h)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i⁴⁰</a:t>
                </a:r>
                <a:endParaRPr lang="en-AU" sz="1700" dirty="0"/>
              </a:p>
            </p:txBody>
          </p:sp>
        </mc:Fallback>
      </mc:AlternateContent>
      <p:pic>
        <p:nvPicPr>
          <p:cNvPr id="24" name="Picture 23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2660904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4663440" y="3419856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50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25" name="TextBox 24"/>
              <p:cNvSpPr txBox="1"/>
              <p:nvPr/>
            </p:nvSpPr>
            <p:spPr>
              <a:xfrm>
                <a:off x="4663440" y="3419856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i⁵⁰</a:t>
                </a:r>
                <a:endParaRPr lang="en-AU" sz="1700" dirty="0"/>
              </a:p>
            </p:txBody>
          </p:sp>
        </mc:Fallback>
      </mc:AlternateContent>
      <p:pic>
        <p:nvPicPr>
          <p:cNvPr id="26" name="Picture 25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3374136"/>
            <a:ext cx="2834640" cy="6217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663440" y="4133088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(j)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231</m:t>
                        </m:r>
                      </m:sup>
                    </m:sSup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27" name="TextBox 26"/>
              <p:cNvSpPr txBox="1"/>
              <p:nvPr/>
            </p:nvSpPr>
            <p:spPr>
              <a:xfrm>
                <a:off x="4663440" y="4133088"/>
                <a:ext cx="1078992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7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(j)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i²³¹</a:t>
                </a:r>
                <a:endParaRPr lang="en-AU" sz="1700" dirty="0"/>
              </a:p>
            </p:txBody>
          </p:sp>
        </mc:Fallback>
      </mc:AlternateContent>
      <p:pic>
        <p:nvPicPr>
          <p:cNvPr id="28" name="Picture 27" descr="grid_3.10x0.6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4087368"/>
            <a:ext cx="2834640" cy="6217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Powers of i  ·  The cycle of four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43000"/>
          </a:xfrm>
          <a:prstGeom prst="roundRect">
            <a:avLst>
              <a:gd name="adj" fmla="val 48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Powers of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repeat every four</a:t>
                </a:r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Powers of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repeat every four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  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  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  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  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∈</m:t>
                        </m:r>
                        <m:r>
                          <m:rPr>
                            <m:sty m:val="p"/>
                            <m:scr m:val="double-struck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Z</m:t>
                        </m:r>
                      </m:e>
                    </m:d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Divide the index by 4: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remainder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decides the value.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i⁴ᵏ = 1, i⁴ᵏ⁺¹ = i, i⁴ᵏ⁺² = − 1, i⁴ᵏ⁺³ = − i (k∈ℤ)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Divide the index by 4: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remainder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decides the value.</a:t>
                </a:r>
                <a:endParaRPr lang="en-AU" sz="15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457200" y="2093976"/>
            <a:ext cx="126644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57200" y="2093976"/>
            <a:ext cx="126644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2021 HSC Q11(b)</a:t>
            </a:r>
            <a:endParaRPr lang="en-A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1860804" y="2093976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HSC question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238658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Evaluate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2386584"/>
                <a:ext cx="8229600" cy="34747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Evaluate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 + i² + i³ + i⁴ + i⁵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9.00x2.11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79775"/>
            <a:ext cx="8229600" cy="19293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complex numbers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91640"/>
          </a:xfrm>
          <a:prstGeom prst="roundRect">
            <a:avLst>
              <a:gd name="adj" fmla="val 3243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Complex numbers   </a:t>
                </a:r>
                <a14:m xmlns:m="http://schemas.openxmlformats.org/officeDocument/2006/math">
                  <m:oMath>
                    <m:r>
                      <m:rPr>
                        <m:sty m:val="p"/>
                        <m:scr m:val="double-struck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{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: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}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Complex numbers  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ℂ = {a + ib: a,b∈ℝ}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234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complex number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real.</a:t>
                </a:r>
                <a:endParaRPr lang="en-AU" sz="1500" dirty="0"/>
              </a:p>
              <a:p>
                <a:pPr algn="l" marL="201168" indent="-201168">
                  <a:spcAft>
                    <a:spcPts val="300"/>
                  </a:spcAft>
                  <a:buClr>
                    <a:srgbClr val="A8661A"/>
                  </a:buClr>
                  <a:buFont typeface="Arial"/>
                  <a:buChar char="•"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part</a:t>
                </a:r>
                <a:endParaRPr lang="en-AU" sz="1500" dirty="0"/>
              </a:p>
              <a:p>
                <a:pPr algn="l" marL="201168" indent="-201168">
                  <a:spcAft>
                    <a:spcPts val="300"/>
                  </a:spcAft>
                  <a:buClr>
                    <a:srgbClr val="A8661A"/>
                  </a:buClr>
                  <a:buFont typeface="Arial"/>
                  <a:buChar char="•"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imaginary part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— a real number, not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 marL="201168" indent="-201168">
                  <a:spcAft>
                    <a:spcPts val="3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purely imaginary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234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complex number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real.</a:t>
                </a:r>
                <a:endParaRPr lang="en-AU" sz="1500" dirty="0"/>
              </a:p>
              <a:p>
                <a:pPr algn="l" marL="201168" indent="-201168">
                  <a:spcAft>
                    <a:spcPts val="3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= Re(z)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part</a:t>
                </a:r>
                <a:endParaRPr lang="en-AU" sz="1500" dirty="0"/>
              </a:p>
              <a:p>
                <a:pPr algn="l" marL="201168" indent="-201168">
                  <a:spcAft>
                    <a:spcPts val="3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= Im(z)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imaginary part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— a real number, not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 marL="201168" indent="-201168">
                  <a:spcAft>
                    <a:spcPts val="3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 ≠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purely imaginary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6426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3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935224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down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935224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down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 + 4i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7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(1 − i√5)/2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3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38144"/>
            <a:ext cx="8229600" cy="12710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Classifying numbers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22960"/>
            <a:ext cx="36576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0" i="0" dirty="0">
                <a:solidFill>
                  <a:srgbClr val="1F2A44"/>
                </a:solidFill>
                <a:latin typeface="Calibri"/>
                <a:cs typeface="Calibri"/>
              </a:rPr>
              <a:t>Place each number in the </a:t>
            </a: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smallest</a:t>
            </a:r>
            <a:r>
              <a:rPr lang="en-AU" sz="1500" b="0" i="0" dirty="0">
                <a:solidFill>
                  <a:srgbClr val="1F2A44"/>
                </a:solidFill>
                <a:latin typeface="Calibri"/>
                <a:cs typeface="Calibri"/>
              </a:rPr>
              <a:t> set it belongs to.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463040"/>
                <a:ext cx="1737360" cy="3200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8</m:t>
                    </m:r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18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22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</m:den>
                    </m:f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463040"/>
                <a:ext cx="1737360" cy="3200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− 8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18/6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sinπ/6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22/7</a:t>
                </a:r>
                <a:endParaRPr lang="en-AU" sz="17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194560" y="1463040"/>
                <a:ext cx="1737360" cy="3200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49</m:t>
                        </m:r>
                      </m:e>
                    </m:rad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rad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7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2194560" y="1463040"/>
                <a:ext cx="1737360" cy="3200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π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√(49)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√5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 + 3i</a:t>
                </a:r>
                <a:endParaRPr lang="en-AU" sz="1700" dirty="0"/>
              </a:p>
              <a:p>
                <a:pPr algn="l">
                  <a:spcAft>
                    <a:spcPts val="10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4i</a:t>
                </a:r>
                <a:endParaRPr lang="en-AU" sz="1700" dirty="0"/>
              </a:p>
            </p:txBody>
          </p:sp>
        </mc:Fallback>
      </mc:AlternateContent>
      <p:pic>
        <p:nvPicPr>
          <p:cNvPr id="11" name="Picture 10" descr="ven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0" y="868680"/>
            <a:ext cx="475488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Arithmetic in ℂ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00200"/>
          </a:xfrm>
          <a:prstGeom prst="roundRect">
            <a:avLst>
              <a:gd name="adj" fmla="val 342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Adding, subtracting and multiplying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Treat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like a pronumeral (a special one!) and replace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±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±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±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</m:e>
                    </m:d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𝑐</m:t>
                        </m:r>
                      </m:e>
                    </m:d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Check answers on your calculator in complex mode (syllabus: “with and without digital tools”).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Treat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like a pronumeral (a special one!) and replace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ib)±(c + id) = (a± c) + i(b± d)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ib)(c + id) = (ac − bd) + i(ad + bc)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Check answers on your calculator in complex mode (syllabus: “with and without digital tools”).</a:t>
                </a:r>
                <a:endParaRPr lang="en-AU" sz="13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55117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5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4378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Express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4378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Express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(3 + 4i) + (2 + 6i)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(4 − 3i) − (2 − 4i)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(3 + 2i)(4 + 2i)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5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55263"/>
            <a:ext cx="8229600" cy="14538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Multiplying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Express in the form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Express in the form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265176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265176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 + 5i)(3 + 6i)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2.9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2651760" cy="3035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246120" y="1216152"/>
                <a:ext cx="265176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3246120" y="1216152"/>
                <a:ext cx="265176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(3 + 2i)(3 − 2i)</a:t>
                </a:r>
                <a:endParaRPr lang="en-AU" sz="1600" dirty="0"/>
              </a:p>
            </p:txBody>
          </p:sp>
        </mc:Fallback>
      </mc:AlternateContent>
      <p:pic>
        <p:nvPicPr>
          <p:cNvPr id="12" name="Picture 11" descr="grid_2.9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673352"/>
            <a:ext cx="2651760" cy="3035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35040" y="1216152"/>
                <a:ext cx="265176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6035040" y="1216152"/>
                <a:ext cx="265176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ib)(a − ib)</a:t>
                </a:r>
                <a:endParaRPr lang="en-AU" sz="1600" dirty="0"/>
              </a:p>
            </p:txBody>
          </p:sp>
        </mc:Fallback>
      </mc:AlternateContent>
      <p:pic>
        <p:nvPicPr>
          <p:cNvPr id="14" name="Picture 13" descr="grid_2.90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673352"/>
            <a:ext cx="2651760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Expanding a power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197510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197510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2023 HSC Q1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Expand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write it in the form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Hence find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ib)³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a,b∈ℝ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write it in the form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Hence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(2 − i)³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3.0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65960"/>
            <a:ext cx="82296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1  The arithmetic of complex numbers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265176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2027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265176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Simplify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i²⁰²⁷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2.90x3.03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35608"/>
            <a:ext cx="2651760" cy="27706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22960"/>
                <a:ext cx="265176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22960"/>
                <a:ext cx="265176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 + i)⁴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2.90x3.03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435608"/>
            <a:ext cx="2651760" cy="27706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35040" y="822960"/>
                <a:ext cx="265176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6035040" y="822960"/>
                <a:ext cx="265176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(2 − i)(3 + 4i)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2.90x3.03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435608"/>
            <a:ext cx="2651760" cy="2770631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1 · The arithmetic of complex numbers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